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727" r:id="rId2"/>
    <p:sldId id="1115" r:id="rId3"/>
    <p:sldId id="1123" r:id="rId4"/>
    <p:sldId id="763" r:id="rId5"/>
    <p:sldId id="1122" r:id="rId6"/>
    <p:sldId id="1121" r:id="rId7"/>
    <p:sldId id="1104" r:id="rId8"/>
    <p:sldId id="1106" r:id="rId9"/>
    <p:sldId id="1103" r:id="rId10"/>
    <p:sldId id="1117" r:id="rId11"/>
    <p:sldId id="760" r:id="rId12"/>
    <p:sldId id="764" r:id="rId13"/>
    <p:sldId id="741" r:id="rId14"/>
    <p:sldId id="1118" r:id="rId15"/>
    <p:sldId id="740" r:id="rId16"/>
    <p:sldId id="1120" r:id="rId17"/>
  </p:sldIdLst>
  <p:sldSz cx="9144000" cy="5143500" type="screen16x9"/>
  <p:notesSz cx="6797675" cy="98726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LM" initials="JL" lastIdx="1" clrIdx="0">
    <p:extLst>
      <p:ext uri="{19B8F6BF-5375-455C-9EA6-DF929625EA0E}">
        <p15:presenceInfo xmlns:p15="http://schemas.microsoft.com/office/powerpoint/2012/main" userId="1a263e2c003f7ba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29"/>
    <a:srgbClr val="ED1C24"/>
    <a:srgbClr val="F2BF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Estilo com Tema 2 - Destaqu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com Tema 1 - Destaqu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07" autoAdjust="0"/>
  </p:normalViewPr>
  <p:slideViewPr>
    <p:cSldViewPr>
      <p:cViewPr varScale="1">
        <p:scale>
          <a:sx n="143" d="100"/>
          <a:sy n="143" d="100"/>
        </p:scale>
        <p:origin x="160" y="80"/>
      </p:cViewPr>
      <p:guideLst>
        <p:guide orient="horz" pos="193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842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309E83-98B2-4A76-803B-249C1404B85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5026AABF-D9CA-4145-9AE9-AEB8413870F0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Uma realidade: que me transforma; transforma as empresas; transforma o país</a:t>
          </a:r>
        </a:p>
      </dgm:t>
    </dgm:pt>
    <dgm:pt modelId="{BA838833-6F50-4947-BAF1-A8CC250C865F}" type="parTrans" cxnId="{B0ABDA09-904D-4B0A-82EE-0017F935C744}">
      <dgm:prSet/>
      <dgm:spPr/>
      <dgm:t>
        <a:bodyPr/>
        <a:lstStyle/>
        <a:p>
          <a:endParaRPr lang="pt-PT"/>
        </a:p>
      </dgm:t>
    </dgm:pt>
    <dgm:pt modelId="{798958B5-3AEF-435F-856C-46C22CC843F9}" type="sibTrans" cxnId="{B0ABDA09-904D-4B0A-82EE-0017F935C744}">
      <dgm:prSet/>
      <dgm:spPr/>
      <dgm:t>
        <a:bodyPr/>
        <a:lstStyle/>
        <a:p>
          <a:endParaRPr lang="pt-PT"/>
        </a:p>
      </dgm:t>
    </dgm:pt>
    <dgm:pt modelId="{D2552347-BC61-40B6-9D7F-7275F8922286}">
      <dgm:prSet phldrT="[Texto]" custT="1"/>
      <dgm:spPr/>
      <dgm:t>
        <a:bodyPr/>
        <a:lstStyle/>
        <a:p>
          <a:pPr eaLnBrk="1" latinLnBrk="0"/>
          <a:r>
            <a:rPr lang="pt-PT" sz="1200" dirty="0">
              <a:latin typeface="Calibri" panose="020F0502020204030204" pitchFamily="34" charset="0"/>
              <a:cs typeface="Calibri" panose="020F0502020204030204" pitchFamily="34" charset="0"/>
            </a:rPr>
            <a:t>1. Reiniciar </a:t>
          </a:r>
          <a:r>
            <a:rPr lang="pt-PT" sz="1200" dirty="0" err="1">
              <a:latin typeface="Calibri" panose="020F0502020204030204" pitchFamily="34" charset="0"/>
              <a:cs typeface="Calibri" panose="020F0502020204030204" pitchFamily="34" charset="0"/>
            </a:rPr>
            <a:t>actividade</a:t>
          </a:r>
          <a:r>
            <a:rPr lang="pt-PT" sz="1200" dirty="0">
              <a:latin typeface="Calibri" panose="020F0502020204030204" pitchFamily="34" charset="0"/>
              <a:cs typeface="Calibri" panose="020F0502020204030204" pitchFamily="34" charset="0"/>
            </a:rPr>
            <a:t> anual do Grupo</a:t>
          </a:r>
        </a:p>
      </dgm:t>
    </dgm:pt>
    <dgm:pt modelId="{55A472B7-77D8-43F1-B593-81036CCBB35C}" type="parTrans" cxnId="{96B0CC15-6262-43F2-97BA-3F6B6FA4579B}">
      <dgm:prSet/>
      <dgm:spPr/>
      <dgm:t>
        <a:bodyPr/>
        <a:lstStyle/>
        <a:p>
          <a:endParaRPr lang="pt-PT"/>
        </a:p>
      </dgm:t>
    </dgm:pt>
    <dgm:pt modelId="{5DEA8A89-89F0-4E94-846C-E487C7F64E96}" type="sibTrans" cxnId="{96B0CC15-6262-43F2-97BA-3F6B6FA4579B}">
      <dgm:prSet/>
      <dgm:spPr/>
      <dgm:t>
        <a:bodyPr/>
        <a:lstStyle/>
        <a:p>
          <a:endParaRPr lang="pt-PT"/>
        </a:p>
      </dgm:t>
    </dgm:pt>
    <dgm:pt modelId="{8C6A711B-8AB2-43E5-B96D-A4391F701BEE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 3. Participar nas sessões gerais de agregação e síntese dos grupos</a:t>
          </a:r>
        </a:p>
      </dgm:t>
    </dgm:pt>
    <dgm:pt modelId="{71A85427-9C69-43FB-84E6-EBD804083176}" type="parTrans" cxnId="{D09CCADD-8A61-4B4E-B06F-8FC6B1887720}">
      <dgm:prSet/>
      <dgm:spPr/>
      <dgm:t>
        <a:bodyPr/>
        <a:lstStyle/>
        <a:p>
          <a:endParaRPr lang="pt-PT"/>
        </a:p>
      </dgm:t>
    </dgm:pt>
    <dgm:pt modelId="{2F5BF0CE-0F07-47F1-9E63-5229CB7354B7}" type="sibTrans" cxnId="{D09CCADD-8A61-4B4E-B06F-8FC6B1887720}">
      <dgm:prSet/>
      <dgm:spPr/>
      <dgm:t>
        <a:bodyPr/>
        <a:lstStyle/>
        <a:p>
          <a:endParaRPr lang="pt-PT"/>
        </a:p>
      </dgm:t>
    </dgm:pt>
    <dgm:pt modelId="{B5340645-A31B-40DC-BAF1-2AE12FFB54A3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4. Participar no Congresso com todos os membros do grupo</a:t>
          </a:r>
        </a:p>
      </dgm:t>
    </dgm:pt>
    <dgm:pt modelId="{98259222-640F-494E-892B-264A1F9A1B2C}" type="parTrans" cxnId="{C46C9631-9F3A-4670-B394-E5DA25C244D6}">
      <dgm:prSet/>
      <dgm:spPr/>
      <dgm:t>
        <a:bodyPr/>
        <a:lstStyle/>
        <a:p>
          <a:endParaRPr lang="pt-PT"/>
        </a:p>
      </dgm:t>
    </dgm:pt>
    <dgm:pt modelId="{9CE24D1A-5110-416C-AF76-B8E83B7A6EBB}" type="sibTrans" cxnId="{C46C9631-9F3A-4670-B394-E5DA25C244D6}">
      <dgm:prSet/>
      <dgm:spPr/>
      <dgm:t>
        <a:bodyPr/>
        <a:lstStyle/>
        <a:p>
          <a:endParaRPr lang="pt-PT"/>
        </a:p>
      </dgm:t>
    </dgm:pt>
    <dgm:pt modelId="{9A3A4E90-4B6D-48FF-AA03-749549DB6AD3}">
      <dgm:prSet phldrT="[Texto]" custT="1"/>
      <dgm:spPr/>
      <dgm:t>
        <a:bodyPr/>
        <a:lstStyle/>
        <a:p>
          <a:pPr eaLnBrk="1" latinLnBrk="0"/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Marcar reuniões anuais e acontecerem</a:t>
          </a:r>
        </a:p>
      </dgm:t>
    </dgm:pt>
    <dgm:pt modelId="{9E93369D-A89C-484D-B618-07E4441BCD11}" type="parTrans" cxnId="{6EB41B4C-20C9-4A36-8765-AC198BE3E31C}">
      <dgm:prSet/>
      <dgm:spPr/>
      <dgm:t>
        <a:bodyPr/>
        <a:lstStyle/>
        <a:p>
          <a:endParaRPr lang="pt-PT"/>
        </a:p>
      </dgm:t>
    </dgm:pt>
    <dgm:pt modelId="{A492A80D-724E-4D26-9E9A-1F5E665C5DD1}" type="sibTrans" cxnId="{6EB41B4C-20C9-4A36-8765-AC198BE3E31C}">
      <dgm:prSet/>
      <dgm:spPr/>
      <dgm:t>
        <a:bodyPr/>
        <a:lstStyle/>
        <a:p>
          <a:endParaRPr lang="pt-PT"/>
        </a:p>
      </dgm:t>
    </dgm:pt>
    <dgm:pt modelId="{D73D5B9B-EFF1-4FBC-BBF6-CFBDBA08D131}">
      <dgm:prSet phldrT="[Texto]" custT="1"/>
      <dgm:spPr/>
      <dgm:t>
        <a:bodyPr/>
        <a:lstStyle/>
        <a:p>
          <a:pPr eaLnBrk="1" latinLnBrk="0"/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Eleger e indicar o coordenador do ano</a:t>
          </a:r>
        </a:p>
      </dgm:t>
    </dgm:pt>
    <dgm:pt modelId="{9B41BD3F-8038-4EC6-8476-A9C745E088B9}" type="parTrans" cxnId="{5E911975-DE0F-4020-B5C6-426B8F5D992D}">
      <dgm:prSet/>
      <dgm:spPr/>
      <dgm:t>
        <a:bodyPr/>
        <a:lstStyle/>
        <a:p>
          <a:endParaRPr lang="pt-PT"/>
        </a:p>
      </dgm:t>
    </dgm:pt>
    <dgm:pt modelId="{2805D9D2-4912-4159-A703-DACF7F781C0F}" type="sibTrans" cxnId="{5E911975-DE0F-4020-B5C6-426B8F5D992D}">
      <dgm:prSet/>
      <dgm:spPr/>
      <dgm:t>
        <a:bodyPr/>
        <a:lstStyle/>
        <a:p>
          <a:endParaRPr lang="pt-PT"/>
        </a:p>
      </dgm:t>
    </dgm:pt>
    <dgm:pt modelId="{DB844E29-13D1-43E7-A104-E7988AA52A37}">
      <dgm:prSet phldrT="[Texto]" custT="1"/>
      <dgm:spPr/>
      <dgm:t>
        <a:bodyPr/>
        <a:lstStyle/>
        <a:p>
          <a:pPr eaLnBrk="1" latinLnBrk="0"/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Dar conhecimento de alguma necessidade para o bom funcionamento grupo</a:t>
          </a:r>
        </a:p>
      </dgm:t>
    </dgm:pt>
    <dgm:pt modelId="{FC7D9870-E3DA-46BE-9EB0-DD62897618BD}" type="parTrans" cxnId="{4195D8F8-D10A-4CFD-A4F2-A86C02C12D11}">
      <dgm:prSet/>
      <dgm:spPr/>
      <dgm:t>
        <a:bodyPr/>
        <a:lstStyle/>
        <a:p>
          <a:endParaRPr lang="pt-PT"/>
        </a:p>
      </dgm:t>
    </dgm:pt>
    <dgm:pt modelId="{1EB1EF9E-E769-4C09-A69D-9920162B72F7}" type="sibTrans" cxnId="{4195D8F8-D10A-4CFD-A4F2-A86C02C12D11}">
      <dgm:prSet/>
      <dgm:spPr/>
      <dgm:t>
        <a:bodyPr/>
        <a:lstStyle/>
        <a:p>
          <a:endParaRPr lang="pt-PT"/>
        </a:p>
      </dgm:t>
    </dgm:pt>
    <dgm:pt modelId="{96F0E29E-27A5-43B3-9617-41AC32EEF5D0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2. Realizar as reuniões de Out. a Dez. sobre os   3 temas de preparação para o Congresso</a:t>
          </a:r>
        </a:p>
      </dgm:t>
    </dgm:pt>
    <dgm:pt modelId="{B4614138-B131-4480-BC8E-3FE1D9AC524C}" type="sibTrans" cxnId="{9C147936-EEAE-4335-BC9A-4D361348DC70}">
      <dgm:prSet/>
      <dgm:spPr/>
      <dgm:t>
        <a:bodyPr/>
        <a:lstStyle/>
        <a:p>
          <a:endParaRPr lang="pt-PT"/>
        </a:p>
      </dgm:t>
    </dgm:pt>
    <dgm:pt modelId="{BD06E75D-7009-4B3D-99D0-C03629988B8E}" type="parTrans" cxnId="{9C147936-EEAE-4335-BC9A-4D361348DC70}">
      <dgm:prSet/>
      <dgm:spPr/>
      <dgm:t>
        <a:bodyPr/>
        <a:lstStyle/>
        <a:p>
          <a:endParaRPr lang="pt-PT"/>
        </a:p>
      </dgm:t>
    </dgm:pt>
    <dgm:pt modelId="{05A0ACBF-D60A-4ADF-8E09-D3919761BFE7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Liderar a síntese dos </a:t>
          </a:r>
          <a:r>
            <a:rPr lang="pt-PT" sz="1000" dirty="0" err="1">
              <a:latin typeface="Calibri" panose="020F0502020204030204" pitchFamily="34" charset="0"/>
              <a:cs typeface="Calibri" panose="020F0502020204030204" pitchFamily="34" charset="0"/>
            </a:rPr>
            <a:t>CnE</a:t>
          </a:r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para o Congresso;</a:t>
          </a:r>
        </a:p>
      </dgm:t>
    </dgm:pt>
    <dgm:pt modelId="{F398CB84-E99A-46FA-95D4-1C221215E3A9}" type="parTrans" cxnId="{DFFF666D-7050-46F1-B5B8-C33933854DBF}">
      <dgm:prSet/>
      <dgm:spPr/>
      <dgm:t>
        <a:bodyPr/>
        <a:lstStyle/>
        <a:p>
          <a:endParaRPr lang="pt-PT"/>
        </a:p>
      </dgm:t>
    </dgm:pt>
    <dgm:pt modelId="{BDB8824A-9CD2-41B8-B570-1A2405C41854}" type="sibTrans" cxnId="{DFFF666D-7050-46F1-B5B8-C33933854DBF}">
      <dgm:prSet/>
      <dgm:spPr/>
      <dgm:t>
        <a:bodyPr/>
        <a:lstStyle/>
        <a:p>
          <a:endParaRPr lang="pt-PT"/>
        </a:p>
      </dgm:t>
    </dgm:pt>
    <dgm:pt modelId="{D1B72A78-E4BA-462F-B476-C6D10A83D1B5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A presença de todos é essencial .</a:t>
          </a:r>
        </a:p>
      </dgm:t>
    </dgm:pt>
    <dgm:pt modelId="{AC18FBF9-1ABB-4D77-894C-1732778459A9}" type="parTrans" cxnId="{C86273A8-140D-4B1E-9F6B-BA4C19E7AC08}">
      <dgm:prSet/>
      <dgm:spPr/>
      <dgm:t>
        <a:bodyPr/>
        <a:lstStyle/>
        <a:p>
          <a:endParaRPr lang="pt-PT"/>
        </a:p>
      </dgm:t>
    </dgm:pt>
    <dgm:pt modelId="{78CF6422-686D-47C9-949A-49FA53AF0AE5}" type="sibTrans" cxnId="{C86273A8-140D-4B1E-9F6B-BA4C19E7AC08}">
      <dgm:prSet/>
      <dgm:spPr/>
      <dgm:t>
        <a:bodyPr/>
        <a:lstStyle/>
        <a:p>
          <a:endParaRPr lang="pt-PT"/>
        </a:p>
      </dgm:t>
    </dgm:pt>
    <dgm:pt modelId="{06F5305F-0DD5-4BFA-BC6B-3080EB55C2AB}">
      <dgm:prSet phldrT="[Texto]"/>
      <dgm:spPr/>
      <dgm:t>
        <a:bodyPr/>
        <a:lstStyle/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5. Participar no Retiro </a:t>
          </a:r>
        </a:p>
        <a:p>
          <a:r>
            <a:rPr lang="pt-PT" dirty="0">
              <a:latin typeface="Calibri" panose="020F0502020204030204" pitchFamily="34" charset="0"/>
              <a:cs typeface="Calibri" panose="020F0502020204030204" pitchFamily="34" charset="0"/>
            </a:rPr>
            <a:t>e na Peregrinação a Fátima</a:t>
          </a:r>
        </a:p>
      </dgm:t>
    </dgm:pt>
    <dgm:pt modelId="{A1697305-310E-4881-9633-979553365FEF}" type="parTrans" cxnId="{06F0B4B2-4CE0-466B-9BE7-FBA195CF02A1}">
      <dgm:prSet/>
      <dgm:spPr/>
      <dgm:t>
        <a:bodyPr/>
        <a:lstStyle/>
        <a:p>
          <a:endParaRPr lang="pt-PT"/>
        </a:p>
      </dgm:t>
    </dgm:pt>
    <dgm:pt modelId="{4347DFDD-3F3F-4C3A-9215-4CEBE64329F9}" type="sibTrans" cxnId="{06F0B4B2-4CE0-466B-9BE7-FBA195CF02A1}">
      <dgm:prSet/>
      <dgm:spPr/>
      <dgm:t>
        <a:bodyPr/>
        <a:lstStyle/>
        <a:p>
          <a:endParaRPr lang="pt-PT"/>
        </a:p>
      </dgm:t>
    </dgm:pt>
    <dgm:pt modelId="{9A41DDE5-84D0-4D7C-B626-B2EE4CD80CFF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Compromisso Pagamentos Pontuais (CPP)</a:t>
          </a:r>
        </a:p>
      </dgm:t>
    </dgm:pt>
    <dgm:pt modelId="{9EA38FE9-1321-4662-A2D5-878E153CA995}" type="parTrans" cxnId="{E63C55D0-AC77-4570-B309-A66BE8A6E2DC}">
      <dgm:prSet/>
      <dgm:spPr/>
      <dgm:t>
        <a:bodyPr/>
        <a:lstStyle/>
        <a:p>
          <a:endParaRPr lang="pt-PT"/>
        </a:p>
      </dgm:t>
    </dgm:pt>
    <dgm:pt modelId="{B3240EA4-0740-4CF6-B5DE-EBA4F07F6A27}" type="sibTrans" cxnId="{E63C55D0-AC77-4570-B309-A66BE8A6E2DC}">
      <dgm:prSet/>
      <dgm:spPr/>
      <dgm:t>
        <a:bodyPr/>
        <a:lstStyle/>
        <a:p>
          <a:endParaRPr lang="pt-PT"/>
        </a:p>
      </dgm:t>
    </dgm:pt>
    <dgm:pt modelId="{00F98759-0C4F-4A4C-9539-5102856D63C9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Liderar alguma das três sessões;</a:t>
          </a:r>
        </a:p>
      </dgm:t>
    </dgm:pt>
    <dgm:pt modelId="{D5C9591E-4796-4286-85D5-DF4BAE0B308D}" type="parTrans" cxnId="{5760E432-9706-4CA5-97E3-7E70AEC43EFA}">
      <dgm:prSet/>
      <dgm:spPr/>
      <dgm:t>
        <a:bodyPr/>
        <a:lstStyle/>
        <a:p>
          <a:endParaRPr lang="pt-PT"/>
        </a:p>
      </dgm:t>
    </dgm:pt>
    <dgm:pt modelId="{B888048E-36B7-4CA5-B2F1-84DD3A3A5C8A}" type="sibTrans" cxnId="{5760E432-9706-4CA5-97E3-7E70AEC43EFA}">
      <dgm:prSet/>
      <dgm:spPr/>
      <dgm:t>
        <a:bodyPr/>
        <a:lstStyle/>
        <a:p>
          <a:endParaRPr lang="pt-PT"/>
        </a:p>
      </dgm:t>
    </dgm:pt>
    <dgm:pt modelId="{BE012067-2B56-45F5-989A-C6D5791CEF7B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Dar testemunho do grupo, ou participar nas sessões</a:t>
          </a:r>
        </a:p>
      </dgm:t>
    </dgm:pt>
    <dgm:pt modelId="{747690F2-7C92-454C-987F-8DA14E1B4D12}" type="parTrans" cxnId="{04B075EB-4F78-4ECA-BCE9-DFA2A3BF4697}">
      <dgm:prSet/>
      <dgm:spPr/>
      <dgm:t>
        <a:bodyPr/>
        <a:lstStyle/>
        <a:p>
          <a:endParaRPr lang="pt-PT"/>
        </a:p>
      </dgm:t>
    </dgm:pt>
    <dgm:pt modelId="{8EEB5AB9-9EA9-4C58-846E-E32494BB7F90}" type="sibTrans" cxnId="{04B075EB-4F78-4ECA-BCE9-DFA2A3BF4697}">
      <dgm:prSet/>
      <dgm:spPr/>
      <dgm:t>
        <a:bodyPr/>
        <a:lstStyle/>
        <a:p>
          <a:endParaRPr lang="pt-PT"/>
        </a:p>
      </dgm:t>
    </dgm:pt>
    <dgm:pt modelId="{FAC989E8-52F0-496C-A6DB-06E7AA4EBB8F}">
      <dgm:prSet phldrT="[Texto]"/>
      <dgm:spPr>
        <a:noFill/>
      </dgm:spPr>
      <dgm:t>
        <a:bodyPr/>
        <a:lstStyle/>
        <a:p>
          <a:r>
            <a:rPr lang="pt-PT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7. Envolver a empresa nos programas da ACEGE</a:t>
          </a:r>
        </a:p>
      </dgm:t>
    </dgm:pt>
    <dgm:pt modelId="{0E4EE9A2-62AE-4531-B917-192C85AB865E}" type="parTrans" cxnId="{C44AA6A0-7EB6-4E9D-A909-1C6F5D1188E1}">
      <dgm:prSet/>
      <dgm:spPr/>
      <dgm:t>
        <a:bodyPr/>
        <a:lstStyle/>
        <a:p>
          <a:endParaRPr lang="pt-PT"/>
        </a:p>
      </dgm:t>
    </dgm:pt>
    <dgm:pt modelId="{5EA34F25-B9CD-4240-A552-20C8C3E694A6}" type="sibTrans" cxnId="{C44AA6A0-7EB6-4E9D-A909-1C6F5D1188E1}">
      <dgm:prSet/>
      <dgm:spPr/>
      <dgm:t>
        <a:bodyPr/>
        <a:lstStyle/>
        <a:p>
          <a:endParaRPr lang="pt-PT"/>
        </a:p>
      </dgm:t>
    </dgm:pt>
    <dgm:pt modelId="{609829FD-0AA9-444B-AF01-5B1783D02B31}">
      <dgm:prSet phldrT="[Texto]" custT="1"/>
      <dgm:spPr/>
      <dgm:t>
        <a:bodyPr/>
        <a:lstStyle/>
        <a:p>
          <a:r>
            <a:rPr lang="pt-PT" sz="1050" baseline="0" dirty="0">
              <a:latin typeface="Calibri" panose="020F0502020204030204" pitchFamily="34" charset="0"/>
              <a:cs typeface="Calibri" panose="020F0502020204030204" pitchFamily="34" charset="0"/>
            </a:rPr>
            <a:t> Retiro – março</a:t>
          </a:r>
        </a:p>
      </dgm:t>
    </dgm:pt>
    <dgm:pt modelId="{A5E05598-2B54-484A-B31E-4FC27511CAE7}" type="parTrans" cxnId="{7047F9FC-4A18-4370-93DC-22077E77CC53}">
      <dgm:prSet/>
      <dgm:spPr/>
      <dgm:t>
        <a:bodyPr/>
        <a:lstStyle/>
        <a:p>
          <a:endParaRPr lang="pt-PT"/>
        </a:p>
      </dgm:t>
    </dgm:pt>
    <dgm:pt modelId="{013011E3-DA5E-4371-9FBC-CB37EBFB4142}" type="sibTrans" cxnId="{7047F9FC-4A18-4370-93DC-22077E77CC53}">
      <dgm:prSet/>
      <dgm:spPr/>
      <dgm:t>
        <a:bodyPr/>
        <a:lstStyle/>
        <a:p>
          <a:endParaRPr lang="pt-PT"/>
        </a:p>
      </dgm:t>
    </dgm:pt>
    <dgm:pt modelId="{2BD2ED58-F302-431D-A636-569AE69E81DE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Entidades familiarmente responsáveis (efr)</a:t>
          </a:r>
        </a:p>
      </dgm:t>
    </dgm:pt>
    <dgm:pt modelId="{5113A6BB-BF5E-404E-931B-96670E2F846C}" type="sibTrans" cxnId="{17818083-5195-4E5C-8773-975F019866C6}">
      <dgm:prSet/>
      <dgm:spPr/>
      <dgm:t>
        <a:bodyPr/>
        <a:lstStyle/>
        <a:p>
          <a:endParaRPr lang="pt-PT"/>
        </a:p>
      </dgm:t>
    </dgm:pt>
    <dgm:pt modelId="{8C2B9961-145F-419C-BE8B-BFB5033FE0DE}" type="parTrans" cxnId="{17818083-5195-4E5C-8773-975F019866C6}">
      <dgm:prSet/>
      <dgm:spPr/>
      <dgm:t>
        <a:bodyPr/>
        <a:lstStyle/>
        <a:p>
          <a:endParaRPr lang="pt-PT"/>
        </a:p>
      </dgm:t>
    </dgm:pt>
    <dgm:pt modelId="{BDE8B695-3182-4B87-9967-5FB311071D9E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Semáforo da Pobreza</a:t>
          </a:r>
        </a:p>
      </dgm:t>
    </dgm:pt>
    <dgm:pt modelId="{98E328B3-CEF6-43B7-B16F-2D6F9B44BFF8}" type="sibTrans" cxnId="{BB9F4055-DA61-4F52-9685-4029234C35A0}">
      <dgm:prSet/>
      <dgm:spPr/>
      <dgm:t>
        <a:bodyPr/>
        <a:lstStyle/>
        <a:p>
          <a:endParaRPr lang="pt-PT"/>
        </a:p>
      </dgm:t>
    </dgm:pt>
    <dgm:pt modelId="{674E7805-88A9-4398-9A15-9B6D1EFA4B4D}" type="parTrans" cxnId="{BB9F4055-DA61-4F52-9685-4029234C35A0}">
      <dgm:prSet/>
      <dgm:spPr/>
      <dgm:t>
        <a:bodyPr/>
        <a:lstStyle/>
        <a:p>
          <a:endParaRPr lang="pt-PT"/>
        </a:p>
      </dgm:t>
    </dgm:pt>
    <dgm:pt modelId="{99678400-C723-4940-B330-957DBEBF8A67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Disponibilizarem uma síntese da reunião e possíveis ideias para o Congresso.</a:t>
          </a:r>
        </a:p>
      </dgm:t>
    </dgm:pt>
    <dgm:pt modelId="{511EAC5F-DC73-4CE4-9D20-0E6A9260D4BA}" type="parTrans" cxnId="{A2F647AA-E0AE-40E2-B913-E1C03E974513}">
      <dgm:prSet/>
      <dgm:spPr/>
      <dgm:t>
        <a:bodyPr/>
        <a:lstStyle/>
        <a:p>
          <a:endParaRPr lang="pt-PT"/>
        </a:p>
      </dgm:t>
    </dgm:pt>
    <dgm:pt modelId="{BAE5FD9F-9C90-402C-8B33-1A4A5970BE90}" type="sibTrans" cxnId="{A2F647AA-E0AE-40E2-B913-E1C03E974513}">
      <dgm:prSet/>
      <dgm:spPr/>
      <dgm:t>
        <a:bodyPr/>
        <a:lstStyle/>
        <a:p>
          <a:endParaRPr lang="pt-PT"/>
        </a:p>
      </dgm:t>
    </dgm:pt>
    <dgm:pt modelId="{105148C8-39FE-4448-8375-D9136C6910D6}">
      <dgm:prSet phldrT="[Texto]"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Uma reflexão partindo da experiência pessoal, no que foi negativo e positivo</a:t>
          </a:r>
        </a:p>
      </dgm:t>
    </dgm:pt>
    <dgm:pt modelId="{9DBF3613-C83F-4EAC-9178-FD5333CD539A}" type="parTrans" cxnId="{54B29A3C-0D76-4810-8EF9-9197CB3F0A20}">
      <dgm:prSet/>
      <dgm:spPr/>
      <dgm:t>
        <a:bodyPr/>
        <a:lstStyle/>
        <a:p>
          <a:endParaRPr lang="pt-PT"/>
        </a:p>
      </dgm:t>
    </dgm:pt>
    <dgm:pt modelId="{FB9F71D3-F6A0-476A-A706-0B735DB16D2A}" type="sibTrans" cxnId="{54B29A3C-0D76-4810-8EF9-9197CB3F0A20}">
      <dgm:prSet/>
      <dgm:spPr/>
      <dgm:t>
        <a:bodyPr/>
        <a:lstStyle/>
        <a:p>
          <a:endParaRPr lang="pt-PT"/>
        </a:p>
      </dgm:t>
    </dgm:pt>
    <dgm:pt modelId="{2181096C-0346-4008-A2B5-B207B8495D8F}">
      <dgm:prSet phldrT="[Texto]" custT="1"/>
      <dgm:spPr/>
      <dgm:t>
        <a:bodyPr/>
        <a:lstStyle/>
        <a:p>
          <a:r>
            <a:rPr lang="pt-PT" sz="1050" baseline="0" dirty="0">
              <a:latin typeface="Calibri" panose="020F0502020204030204" pitchFamily="34" charset="0"/>
              <a:cs typeface="Calibri" panose="020F0502020204030204" pitchFamily="34" charset="0"/>
            </a:rPr>
            <a:t> Peregrinação – junho</a:t>
          </a:r>
        </a:p>
      </dgm:t>
    </dgm:pt>
    <dgm:pt modelId="{C49C8EDB-FC0B-420C-B69B-FCD877DB9C04}" type="parTrans" cxnId="{575FEFD0-9768-4450-8740-940C2540992E}">
      <dgm:prSet/>
      <dgm:spPr/>
      <dgm:t>
        <a:bodyPr/>
        <a:lstStyle/>
        <a:p>
          <a:endParaRPr lang="pt-PT"/>
        </a:p>
      </dgm:t>
    </dgm:pt>
    <dgm:pt modelId="{EB19BED4-FADD-40F8-9155-20D12437F940}" type="sibTrans" cxnId="{575FEFD0-9768-4450-8740-940C2540992E}">
      <dgm:prSet/>
      <dgm:spPr/>
      <dgm:t>
        <a:bodyPr/>
        <a:lstStyle/>
        <a:p>
          <a:endParaRPr lang="pt-PT"/>
        </a:p>
      </dgm:t>
    </dgm:pt>
    <dgm:pt modelId="{8D0B1B14-0222-4C80-952B-EB40F830BD4A}">
      <dgm:prSet phldrT="[Texto]" custT="1"/>
      <dgm:spPr>
        <a:noFill/>
      </dgm:spPr>
      <dgm:t>
        <a:bodyPr/>
        <a:lstStyle/>
        <a:p>
          <a:r>
            <a:rPr lang="pt-PT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6. Concorrer ao concurso </a:t>
          </a:r>
        </a:p>
        <a:p>
          <a:r>
            <a:rPr lang="pt-PT" sz="105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 Presépios na empresa</a:t>
          </a:r>
          <a:endParaRPr lang="pt-PT" sz="1050" baseline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5EB28FD-1D78-4A2C-95ED-3391EDA63A2A}" type="parTrans" cxnId="{33478193-59F5-425C-9FB7-2E59AA3BC079}">
      <dgm:prSet/>
      <dgm:spPr/>
    </dgm:pt>
    <dgm:pt modelId="{2CBC0632-BD87-451D-B896-DFD9A354B2B2}" type="sibTrans" cxnId="{33478193-59F5-425C-9FB7-2E59AA3BC079}">
      <dgm:prSet/>
      <dgm:spPr/>
    </dgm:pt>
    <dgm:pt modelId="{C96CD162-7C41-49CA-A9A9-934216443AA6}">
      <dgm:prSet phldrT="[Texto]" custT="1"/>
      <dgm:spPr/>
      <dgm:t>
        <a:bodyPr/>
        <a:lstStyle/>
        <a:p>
          <a:r>
            <a:rPr lang="pt-PT" sz="1050" dirty="0">
              <a:latin typeface="Calibri" panose="020F0502020204030204" pitchFamily="34" charset="0"/>
              <a:cs typeface="Calibri" panose="020F0502020204030204" pitchFamily="34" charset="0"/>
            </a:rPr>
            <a:t> Como empresa: Grande, média ou pequena</a:t>
          </a:r>
        </a:p>
      </dgm:t>
    </dgm:pt>
    <dgm:pt modelId="{1127F6B2-33A7-486A-B3E2-BE9662C61312}" type="parTrans" cxnId="{32502D40-ADAB-41B9-8AFD-9133CB157DE5}">
      <dgm:prSet/>
      <dgm:spPr/>
      <dgm:t>
        <a:bodyPr/>
        <a:lstStyle/>
        <a:p>
          <a:endParaRPr lang="pt-PT"/>
        </a:p>
      </dgm:t>
    </dgm:pt>
    <dgm:pt modelId="{C7B03166-50C4-4612-B3B5-51019A0D348A}" type="sibTrans" cxnId="{32502D40-ADAB-41B9-8AFD-9133CB157DE5}">
      <dgm:prSet/>
      <dgm:spPr/>
      <dgm:t>
        <a:bodyPr/>
        <a:lstStyle/>
        <a:p>
          <a:endParaRPr lang="pt-PT"/>
        </a:p>
      </dgm:t>
    </dgm:pt>
    <dgm:pt modelId="{75310E61-22E0-4E48-972C-E6CECE950BEB}">
      <dgm:prSet phldrT="[Texto]" custT="1"/>
      <dgm:spPr/>
      <dgm:t>
        <a:bodyPr/>
        <a:lstStyle/>
        <a:p>
          <a:r>
            <a:rPr lang="pt-PT" sz="1050" dirty="0">
              <a:latin typeface="Calibri" panose="020F0502020204030204" pitchFamily="34" charset="0"/>
              <a:cs typeface="Calibri" panose="020F0502020204030204" pitchFamily="34" charset="0"/>
            </a:rPr>
            <a:t> Como grupo de trabalhadores</a:t>
          </a:r>
        </a:p>
      </dgm:t>
    </dgm:pt>
    <dgm:pt modelId="{7D41A8E1-27C1-404B-B854-AE586ABFE4F5}" type="parTrans" cxnId="{702C0E3E-A12B-41E6-9E3A-D25D8F263158}">
      <dgm:prSet/>
      <dgm:spPr/>
      <dgm:t>
        <a:bodyPr/>
        <a:lstStyle/>
        <a:p>
          <a:endParaRPr lang="pt-PT"/>
        </a:p>
      </dgm:t>
    </dgm:pt>
    <dgm:pt modelId="{8C266D65-836E-4CB9-BD14-33D2A3B7AC77}" type="sibTrans" cxnId="{702C0E3E-A12B-41E6-9E3A-D25D8F263158}">
      <dgm:prSet/>
      <dgm:spPr/>
      <dgm:t>
        <a:bodyPr/>
        <a:lstStyle/>
        <a:p>
          <a:endParaRPr lang="pt-PT"/>
        </a:p>
      </dgm:t>
    </dgm:pt>
    <dgm:pt modelId="{2993A338-4BDD-4097-823A-AB129E9BC8E1}">
      <dgm:prSet phldrT="[Texto]" custT="1"/>
      <dgm:spPr/>
      <dgm:t>
        <a:bodyPr/>
        <a:lstStyle/>
        <a:p>
          <a:r>
            <a:rPr lang="pt-PT" sz="1050" dirty="0">
              <a:latin typeface="Calibri" panose="020F0502020204030204" pitchFamily="34" charset="0"/>
              <a:cs typeface="Calibri" panose="020F0502020204030204" pitchFamily="34" charset="0"/>
            </a:rPr>
            <a:t> Individualmente</a:t>
          </a:r>
        </a:p>
      </dgm:t>
    </dgm:pt>
    <dgm:pt modelId="{D7B3D26C-A501-44A2-A674-3687B520881C}" type="parTrans" cxnId="{36AB2FDD-6E1A-4A61-A6BD-CF8FA3A16386}">
      <dgm:prSet/>
      <dgm:spPr/>
      <dgm:t>
        <a:bodyPr/>
        <a:lstStyle/>
        <a:p>
          <a:endParaRPr lang="pt-PT"/>
        </a:p>
      </dgm:t>
    </dgm:pt>
    <dgm:pt modelId="{4705E95D-D106-4723-81B4-679F26825617}" type="sibTrans" cxnId="{36AB2FDD-6E1A-4A61-A6BD-CF8FA3A16386}">
      <dgm:prSet/>
      <dgm:spPr/>
      <dgm:t>
        <a:bodyPr/>
        <a:lstStyle/>
        <a:p>
          <a:endParaRPr lang="pt-PT"/>
        </a:p>
      </dgm:t>
    </dgm:pt>
    <dgm:pt modelId="{9B5740FB-E56C-4E1E-8DC1-07CD65790290}" type="pres">
      <dgm:prSet presAssocID="{7B309E83-98B2-4A76-803B-249C1404B85D}" presName="Name0" presStyleCnt="0">
        <dgm:presLayoutVars>
          <dgm:dir/>
          <dgm:animLvl val="lvl"/>
          <dgm:resizeHandles val="exact"/>
        </dgm:presLayoutVars>
      </dgm:prSet>
      <dgm:spPr/>
    </dgm:pt>
    <dgm:pt modelId="{3DFE6EEB-F42E-417A-B36C-FBC3C8D2CD41}" type="pres">
      <dgm:prSet presAssocID="{D2552347-BC61-40B6-9D7F-7275F8922286}" presName="linNode" presStyleCnt="0"/>
      <dgm:spPr/>
    </dgm:pt>
    <dgm:pt modelId="{7F647A37-0CB1-49A7-B10A-32FC54F9DC4D}" type="pres">
      <dgm:prSet presAssocID="{D2552347-BC61-40B6-9D7F-7275F8922286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95D49053-6D77-495E-B3ED-8598E9DEF52E}" type="pres">
      <dgm:prSet presAssocID="{D2552347-BC61-40B6-9D7F-7275F8922286}" presName="descendantText" presStyleLbl="alignAccFollowNode1" presStyleIdx="0" presStyleCnt="7" custScaleY="116450">
        <dgm:presLayoutVars>
          <dgm:bulletEnabled val="1"/>
        </dgm:presLayoutVars>
      </dgm:prSet>
      <dgm:spPr/>
    </dgm:pt>
    <dgm:pt modelId="{60BD4B5D-3FD3-4274-8D50-23004844B525}" type="pres">
      <dgm:prSet presAssocID="{5DEA8A89-89F0-4E94-846C-E487C7F64E96}" presName="sp" presStyleCnt="0"/>
      <dgm:spPr/>
    </dgm:pt>
    <dgm:pt modelId="{D41C7BB3-9E64-4A31-A880-40CAD9303CDC}" type="pres">
      <dgm:prSet presAssocID="{96F0E29E-27A5-43B3-9617-41AC32EEF5D0}" presName="linNode" presStyleCnt="0"/>
      <dgm:spPr/>
    </dgm:pt>
    <dgm:pt modelId="{230D8215-AB22-4CE1-8025-63432E4623EF}" type="pres">
      <dgm:prSet presAssocID="{96F0E29E-27A5-43B3-9617-41AC32EEF5D0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134B9A54-B591-4A1C-91C0-17FBF0E41975}" type="pres">
      <dgm:prSet presAssocID="{96F0E29E-27A5-43B3-9617-41AC32EEF5D0}" presName="descendantText" presStyleLbl="alignAccFollowNode1" presStyleIdx="1" presStyleCnt="7" custScaleY="116450" custLinFactNeighborX="0">
        <dgm:presLayoutVars>
          <dgm:bulletEnabled val="1"/>
        </dgm:presLayoutVars>
      </dgm:prSet>
      <dgm:spPr/>
    </dgm:pt>
    <dgm:pt modelId="{18740BB1-3483-4327-BB14-5BD1F895E72D}" type="pres">
      <dgm:prSet presAssocID="{B4614138-B131-4480-BC8E-3FE1D9AC524C}" presName="sp" presStyleCnt="0"/>
      <dgm:spPr/>
    </dgm:pt>
    <dgm:pt modelId="{61B90C59-F7DB-4447-91A7-34733DB6B3FC}" type="pres">
      <dgm:prSet presAssocID="{8C6A711B-8AB2-43E5-B96D-A4391F701BEE}" presName="linNode" presStyleCnt="0"/>
      <dgm:spPr/>
    </dgm:pt>
    <dgm:pt modelId="{BFDEEBAF-88C9-4B58-BF90-63313A63B997}" type="pres">
      <dgm:prSet presAssocID="{8C6A711B-8AB2-43E5-B96D-A4391F701BE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147A1CCB-70FB-4E7A-94DC-06FF9A1B7DE5}" type="pres">
      <dgm:prSet presAssocID="{8C6A711B-8AB2-43E5-B96D-A4391F701BEE}" presName="descendantText" presStyleLbl="alignAccFollowNode1" presStyleIdx="2" presStyleCnt="7" custScaleY="116450">
        <dgm:presLayoutVars>
          <dgm:bulletEnabled val="1"/>
        </dgm:presLayoutVars>
      </dgm:prSet>
      <dgm:spPr/>
    </dgm:pt>
    <dgm:pt modelId="{D4F08969-24E0-4E5B-9D66-A0A3C4A8A9C7}" type="pres">
      <dgm:prSet presAssocID="{2F5BF0CE-0F07-47F1-9E63-5229CB7354B7}" presName="sp" presStyleCnt="0"/>
      <dgm:spPr/>
    </dgm:pt>
    <dgm:pt modelId="{2DE8B174-E445-4F55-9F03-DC7D8A6C0C21}" type="pres">
      <dgm:prSet presAssocID="{B5340645-A31B-40DC-BAF1-2AE12FFB54A3}" presName="linNode" presStyleCnt="0"/>
      <dgm:spPr/>
    </dgm:pt>
    <dgm:pt modelId="{C27F7B3A-C450-447C-8361-E58C9042EA6C}" type="pres">
      <dgm:prSet presAssocID="{B5340645-A31B-40DC-BAF1-2AE12FFB54A3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A7B6E056-82B1-46DB-81E0-7161501EBBA8}" type="pres">
      <dgm:prSet presAssocID="{B5340645-A31B-40DC-BAF1-2AE12FFB54A3}" presName="descendantText" presStyleLbl="alignAccFollowNode1" presStyleIdx="3" presStyleCnt="7" custScaleY="116450">
        <dgm:presLayoutVars>
          <dgm:bulletEnabled val="1"/>
        </dgm:presLayoutVars>
      </dgm:prSet>
      <dgm:spPr/>
    </dgm:pt>
    <dgm:pt modelId="{7F10550B-F530-449F-9AA1-1113BFBBC5C5}" type="pres">
      <dgm:prSet presAssocID="{9CE24D1A-5110-416C-AF76-B8E83B7A6EBB}" presName="sp" presStyleCnt="0"/>
      <dgm:spPr/>
    </dgm:pt>
    <dgm:pt modelId="{BB7F7487-578C-4044-A90B-58B90970B95D}" type="pres">
      <dgm:prSet presAssocID="{06F5305F-0DD5-4BFA-BC6B-3080EB55C2AB}" presName="linNode" presStyleCnt="0"/>
      <dgm:spPr/>
    </dgm:pt>
    <dgm:pt modelId="{298D0AF8-6076-4D65-AA02-AA9CC6481532}" type="pres">
      <dgm:prSet presAssocID="{06F5305F-0DD5-4BFA-BC6B-3080EB55C2AB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648CB8E7-6817-4E22-92C0-074BF44F5D82}" type="pres">
      <dgm:prSet presAssocID="{06F5305F-0DD5-4BFA-BC6B-3080EB55C2AB}" presName="descendantText" presStyleLbl="alignAccFollowNode1" presStyleIdx="4" presStyleCnt="7" custScaleY="116450">
        <dgm:presLayoutVars>
          <dgm:bulletEnabled val="1"/>
        </dgm:presLayoutVars>
      </dgm:prSet>
      <dgm:spPr/>
    </dgm:pt>
    <dgm:pt modelId="{66DB637F-BE3E-4DDE-A05F-9A64CC60871F}" type="pres">
      <dgm:prSet presAssocID="{4347DFDD-3F3F-4C3A-9215-4CEBE64329F9}" presName="sp" presStyleCnt="0"/>
      <dgm:spPr/>
    </dgm:pt>
    <dgm:pt modelId="{15C0A98A-6577-4E15-A0E2-669798262A06}" type="pres">
      <dgm:prSet presAssocID="{8D0B1B14-0222-4C80-952B-EB40F830BD4A}" presName="linNode" presStyleCnt="0"/>
      <dgm:spPr/>
    </dgm:pt>
    <dgm:pt modelId="{888ABC8F-5BD0-4EAD-BB9F-3E1853F697A8}" type="pres">
      <dgm:prSet presAssocID="{8D0B1B14-0222-4C80-952B-EB40F830BD4A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11F1169A-7414-46F3-B182-CEDC77B7112F}" type="pres">
      <dgm:prSet presAssocID="{8D0B1B14-0222-4C80-952B-EB40F830BD4A}" presName="descendantText" presStyleLbl="alignAccFollowNode1" presStyleIdx="5" presStyleCnt="7" custScaleY="117240">
        <dgm:presLayoutVars>
          <dgm:bulletEnabled val="1"/>
        </dgm:presLayoutVars>
      </dgm:prSet>
      <dgm:spPr/>
    </dgm:pt>
    <dgm:pt modelId="{04CABEA5-1B4D-4FB6-98E5-196931BC2BEC}" type="pres">
      <dgm:prSet presAssocID="{2CBC0632-BD87-451D-B896-DFD9A354B2B2}" presName="sp" presStyleCnt="0"/>
      <dgm:spPr/>
    </dgm:pt>
    <dgm:pt modelId="{28EB4B01-5040-4A25-99C0-4447638564D2}" type="pres">
      <dgm:prSet presAssocID="{FAC989E8-52F0-496C-A6DB-06E7AA4EBB8F}" presName="linNode" presStyleCnt="0"/>
      <dgm:spPr/>
    </dgm:pt>
    <dgm:pt modelId="{13809231-4E75-47EF-9151-F9EF5FCE33FF}" type="pres">
      <dgm:prSet presAssocID="{FAC989E8-52F0-496C-A6DB-06E7AA4EBB8F}" presName="parentText" presStyleLbl="node1" presStyleIdx="6" presStyleCnt="7">
        <dgm:presLayoutVars>
          <dgm:chMax val="1"/>
          <dgm:bulletEnabled val="1"/>
        </dgm:presLayoutVars>
      </dgm:prSet>
      <dgm:spPr/>
    </dgm:pt>
    <dgm:pt modelId="{5FA17FD8-3A1E-4CCE-A2C0-07A6C55F002A}" type="pres">
      <dgm:prSet presAssocID="{FAC989E8-52F0-496C-A6DB-06E7AA4EBB8F}" presName="descendantText" presStyleLbl="alignAccFollowNode1" presStyleIdx="6" presStyleCnt="7" custScaleY="116450" custLinFactNeighborX="-280" custLinFactNeighborY="2496">
        <dgm:presLayoutVars>
          <dgm:bulletEnabled val="1"/>
        </dgm:presLayoutVars>
      </dgm:prSet>
      <dgm:spPr/>
    </dgm:pt>
  </dgm:ptLst>
  <dgm:cxnLst>
    <dgm:cxn modelId="{B0ABDA09-904D-4B0A-82EE-0017F935C744}" srcId="{96F0E29E-27A5-43B3-9617-41AC32EEF5D0}" destId="{5026AABF-D9CA-4145-9AE9-AEB8413870F0}" srcOrd="0" destOrd="0" parTransId="{BA838833-6F50-4947-BAF1-A8CC250C865F}" sibTransId="{798958B5-3AEF-435F-856C-46C22CC843F9}"/>
    <dgm:cxn modelId="{5BC80814-1C1F-46EA-A93C-DE84DCE927F4}" type="presOf" srcId="{105148C8-39FE-4448-8375-D9136C6910D6}" destId="{134B9A54-B591-4A1C-91C0-17FBF0E41975}" srcOrd="0" destOrd="1" presId="urn:microsoft.com/office/officeart/2005/8/layout/vList5"/>
    <dgm:cxn modelId="{96B0CC15-6262-43F2-97BA-3F6B6FA4579B}" srcId="{7B309E83-98B2-4A76-803B-249C1404B85D}" destId="{D2552347-BC61-40B6-9D7F-7275F8922286}" srcOrd="0" destOrd="0" parTransId="{55A472B7-77D8-43F1-B593-81036CCBB35C}" sibTransId="{5DEA8A89-89F0-4E94-846C-E487C7F64E96}"/>
    <dgm:cxn modelId="{22C9A81D-6450-45AF-A4D6-CBCE894F9A61}" type="presOf" srcId="{7B309E83-98B2-4A76-803B-249C1404B85D}" destId="{9B5740FB-E56C-4E1E-8DC1-07CD65790290}" srcOrd="0" destOrd="0" presId="urn:microsoft.com/office/officeart/2005/8/layout/vList5"/>
    <dgm:cxn modelId="{C46C9631-9F3A-4670-B394-E5DA25C244D6}" srcId="{7B309E83-98B2-4A76-803B-249C1404B85D}" destId="{B5340645-A31B-40DC-BAF1-2AE12FFB54A3}" srcOrd="3" destOrd="0" parTransId="{98259222-640F-494E-892B-264A1F9A1B2C}" sibTransId="{9CE24D1A-5110-416C-AF76-B8E83B7A6EBB}"/>
    <dgm:cxn modelId="{5760E432-9706-4CA5-97E3-7E70AEC43EFA}" srcId="{8C6A711B-8AB2-43E5-B96D-A4391F701BEE}" destId="{00F98759-0C4F-4A4C-9539-5102856D63C9}" srcOrd="1" destOrd="0" parTransId="{D5C9591E-4796-4286-85D5-DF4BAE0B308D}" sibTransId="{B888048E-36B7-4CA5-B2F1-84DD3A3A5C8A}"/>
    <dgm:cxn modelId="{9C147936-EEAE-4335-BC9A-4D361348DC70}" srcId="{7B309E83-98B2-4A76-803B-249C1404B85D}" destId="{96F0E29E-27A5-43B3-9617-41AC32EEF5D0}" srcOrd="1" destOrd="0" parTransId="{BD06E75D-7009-4B3D-99D0-C03629988B8E}" sibTransId="{B4614138-B131-4480-BC8E-3FE1D9AC524C}"/>
    <dgm:cxn modelId="{54B29A3C-0D76-4810-8EF9-9197CB3F0A20}" srcId="{96F0E29E-27A5-43B3-9617-41AC32EEF5D0}" destId="{105148C8-39FE-4448-8375-D9136C6910D6}" srcOrd="1" destOrd="0" parTransId="{9DBF3613-C83F-4EAC-9178-FD5333CD539A}" sibTransId="{FB9F71D3-F6A0-476A-A706-0B735DB16D2A}"/>
    <dgm:cxn modelId="{702C0E3E-A12B-41E6-9E3A-D25D8F263158}" srcId="{8D0B1B14-0222-4C80-952B-EB40F830BD4A}" destId="{75310E61-22E0-4E48-972C-E6CECE950BEB}" srcOrd="1" destOrd="0" parTransId="{7D41A8E1-27C1-404B-B854-AE586ABFE4F5}" sibTransId="{8C266D65-836E-4CB9-BD14-33D2A3B7AC77}"/>
    <dgm:cxn modelId="{32502D40-ADAB-41B9-8AFD-9133CB157DE5}" srcId="{8D0B1B14-0222-4C80-952B-EB40F830BD4A}" destId="{C96CD162-7C41-49CA-A9A9-934216443AA6}" srcOrd="0" destOrd="0" parTransId="{1127F6B2-33A7-486A-B3E2-BE9662C61312}" sibTransId="{C7B03166-50C4-4612-B3B5-51019A0D348A}"/>
    <dgm:cxn modelId="{9900205C-BFE3-4FCA-A3C8-31C9509C37CC}" type="presOf" srcId="{99678400-C723-4940-B330-957DBEBF8A67}" destId="{134B9A54-B591-4A1C-91C0-17FBF0E41975}" srcOrd="0" destOrd="2" presId="urn:microsoft.com/office/officeart/2005/8/layout/vList5"/>
    <dgm:cxn modelId="{9F1EBA45-CBCD-4FD1-9B4E-521AF49126EA}" type="presOf" srcId="{05A0ACBF-D60A-4ADF-8E09-D3919761BFE7}" destId="{147A1CCB-70FB-4E7A-94DC-06FF9A1B7DE5}" srcOrd="0" destOrd="0" presId="urn:microsoft.com/office/officeart/2005/8/layout/vList5"/>
    <dgm:cxn modelId="{5EB01566-98AE-4A5F-8E1A-453542EEE6DF}" type="presOf" srcId="{8D0B1B14-0222-4C80-952B-EB40F830BD4A}" destId="{888ABC8F-5BD0-4EAD-BB9F-3E1853F697A8}" srcOrd="0" destOrd="0" presId="urn:microsoft.com/office/officeart/2005/8/layout/vList5"/>
    <dgm:cxn modelId="{A6E49246-B64A-4F55-AA6C-CB43A0D4BE9E}" type="presOf" srcId="{BE012067-2B56-45F5-989A-C6D5791CEF7B}" destId="{147A1CCB-70FB-4E7A-94DC-06FF9A1B7DE5}" srcOrd="0" destOrd="2" presId="urn:microsoft.com/office/officeart/2005/8/layout/vList5"/>
    <dgm:cxn modelId="{E9269A47-ACC1-4F89-B720-F13816828EC9}" type="presOf" srcId="{FAC989E8-52F0-496C-A6DB-06E7AA4EBB8F}" destId="{13809231-4E75-47EF-9151-F9EF5FCE33FF}" srcOrd="0" destOrd="0" presId="urn:microsoft.com/office/officeart/2005/8/layout/vList5"/>
    <dgm:cxn modelId="{C961E94A-6CB8-4113-AD21-3F0278169428}" type="presOf" srcId="{06F5305F-0DD5-4BFA-BC6B-3080EB55C2AB}" destId="{298D0AF8-6076-4D65-AA02-AA9CC6481532}" srcOrd="0" destOrd="0" presId="urn:microsoft.com/office/officeart/2005/8/layout/vList5"/>
    <dgm:cxn modelId="{6EB41B4C-20C9-4A36-8765-AC198BE3E31C}" srcId="{D2552347-BC61-40B6-9D7F-7275F8922286}" destId="{9A3A4E90-4B6D-48FF-AA03-749549DB6AD3}" srcOrd="0" destOrd="0" parTransId="{9E93369D-A89C-484D-B618-07E4441BCD11}" sibTransId="{A492A80D-724E-4D26-9E9A-1F5E665C5DD1}"/>
    <dgm:cxn modelId="{DFFF666D-7050-46F1-B5B8-C33933854DBF}" srcId="{8C6A711B-8AB2-43E5-B96D-A4391F701BEE}" destId="{05A0ACBF-D60A-4ADF-8E09-D3919761BFE7}" srcOrd="0" destOrd="0" parTransId="{F398CB84-E99A-46FA-95D4-1C221215E3A9}" sibTransId="{BDB8824A-9CD2-41B8-B570-1A2405C41854}"/>
    <dgm:cxn modelId="{2A7CE46F-B27B-41E8-A39A-32DC8564E59D}" type="presOf" srcId="{B5340645-A31B-40DC-BAF1-2AE12FFB54A3}" destId="{C27F7B3A-C450-447C-8361-E58C9042EA6C}" srcOrd="0" destOrd="0" presId="urn:microsoft.com/office/officeart/2005/8/layout/vList5"/>
    <dgm:cxn modelId="{5E911975-DE0F-4020-B5C6-426B8F5D992D}" srcId="{D2552347-BC61-40B6-9D7F-7275F8922286}" destId="{D73D5B9B-EFF1-4FBC-BBF6-CFBDBA08D131}" srcOrd="1" destOrd="0" parTransId="{9B41BD3F-8038-4EC6-8476-A9C745E088B9}" sibTransId="{2805D9D2-4912-4159-A703-DACF7F781C0F}"/>
    <dgm:cxn modelId="{BB9F4055-DA61-4F52-9685-4029234C35A0}" srcId="{FAC989E8-52F0-496C-A6DB-06E7AA4EBB8F}" destId="{BDE8B695-3182-4B87-9967-5FB311071D9E}" srcOrd="2" destOrd="0" parTransId="{674E7805-88A9-4398-9A15-9B6D1EFA4B4D}" sibTransId="{98E328B3-CEF6-43B7-B16F-2D6F9B44BFF8}"/>
    <dgm:cxn modelId="{F1AFAE77-E327-4F6D-B1D4-AC036E5F608D}" type="presOf" srcId="{96F0E29E-27A5-43B3-9617-41AC32EEF5D0}" destId="{230D8215-AB22-4CE1-8025-63432E4623EF}" srcOrd="0" destOrd="0" presId="urn:microsoft.com/office/officeart/2005/8/layout/vList5"/>
    <dgm:cxn modelId="{4BD6097A-E45C-49F6-92D5-41319F177B06}" type="presOf" srcId="{C96CD162-7C41-49CA-A9A9-934216443AA6}" destId="{11F1169A-7414-46F3-B182-CEDC77B7112F}" srcOrd="0" destOrd="0" presId="urn:microsoft.com/office/officeart/2005/8/layout/vList5"/>
    <dgm:cxn modelId="{17818083-5195-4E5C-8773-975F019866C6}" srcId="{FAC989E8-52F0-496C-A6DB-06E7AA4EBB8F}" destId="{2BD2ED58-F302-431D-A636-569AE69E81DE}" srcOrd="1" destOrd="0" parTransId="{8C2B9961-145F-419C-BE8B-BFB5033FE0DE}" sibTransId="{5113A6BB-BF5E-404E-931B-96670E2F846C}"/>
    <dgm:cxn modelId="{C5EAD883-DA18-496C-9C15-910C84A1A76A}" type="presOf" srcId="{D73D5B9B-EFF1-4FBC-BBF6-CFBDBA08D131}" destId="{95D49053-6D77-495E-B3ED-8598E9DEF52E}" srcOrd="0" destOrd="1" presId="urn:microsoft.com/office/officeart/2005/8/layout/vList5"/>
    <dgm:cxn modelId="{C67CFC87-1BF7-46FA-BF68-E454F6750AF9}" type="presOf" srcId="{2181096C-0346-4008-A2B5-B207B8495D8F}" destId="{648CB8E7-6817-4E22-92C0-074BF44F5D82}" srcOrd="0" destOrd="1" presId="urn:microsoft.com/office/officeart/2005/8/layout/vList5"/>
    <dgm:cxn modelId="{B0236F8D-D2D7-40FD-840A-C95B791DE4AC}" type="presOf" srcId="{2993A338-4BDD-4097-823A-AB129E9BC8E1}" destId="{11F1169A-7414-46F3-B182-CEDC77B7112F}" srcOrd="0" destOrd="2" presId="urn:microsoft.com/office/officeart/2005/8/layout/vList5"/>
    <dgm:cxn modelId="{33478193-59F5-425C-9FB7-2E59AA3BC079}" srcId="{7B309E83-98B2-4A76-803B-249C1404B85D}" destId="{8D0B1B14-0222-4C80-952B-EB40F830BD4A}" srcOrd="5" destOrd="0" parTransId="{65EB28FD-1D78-4A2C-95ED-3391EDA63A2A}" sibTransId="{2CBC0632-BD87-451D-B896-DFD9A354B2B2}"/>
    <dgm:cxn modelId="{C44AA6A0-7EB6-4E9D-A909-1C6F5D1188E1}" srcId="{7B309E83-98B2-4A76-803B-249C1404B85D}" destId="{FAC989E8-52F0-496C-A6DB-06E7AA4EBB8F}" srcOrd="6" destOrd="0" parTransId="{0E4EE9A2-62AE-4531-B917-192C85AB865E}" sibTransId="{5EA34F25-B9CD-4240-A552-20C8C3E694A6}"/>
    <dgm:cxn modelId="{C86273A8-140D-4B1E-9F6B-BA4C19E7AC08}" srcId="{B5340645-A31B-40DC-BAF1-2AE12FFB54A3}" destId="{D1B72A78-E4BA-462F-B476-C6D10A83D1B5}" srcOrd="0" destOrd="0" parTransId="{AC18FBF9-1ABB-4D77-894C-1732778459A9}" sibTransId="{78CF6422-686D-47C9-949A-49FA53AF0AE5}"/>
    <dgm:cxn modelId="{A2F647AA-E0AE-40E2-B913-E1C03E974513}" srcId="{96F0E29E-27A5-43B3-9617-41AC32EEF5D0}" destId="{99678400-C723-4940-B330-957DBEBF8A67}" srcOrd="2" destOrd="0" parTransId="{511EAC5F-DC73-4CE4-9D20-0E6A9260D4BA}" sibTransId="{BAE5FD9F-9C90-402C-8B33-1A4A5970BE90}"/>
    <dgm:cxn modelId="{1AD3DEB0-A8B5-43AC-9F60-B077F78CFD25}" type="presOf" srcId="{D1B72A78-E4BA-462F-B476-C6D10A83D1B5}" destId="{A7B6E056-82B1-46DB-81E0-7161501EBBA8}" srcOrd="0" destOrd="0" presId="urn:microsoft.com/office/officeart/2005/8/layout/vList5"/>
    <dgm:cxn modelId="{06F0B4B2-4CE0-466B-9BE7-FBA195CF02A1}" srcId="{7B309E83-98B2-4A76-803B-249C1404B85D}" destId="{06F5305F-0DD5-4BFA-BC6B-3080EB55C2AB}" srcOrd="4" destOrd="0" parTransId="{A1697305-310E-4881-9633-979553365FEF}" sibTransId="{4347DFDD-3F3F-4C3A-9215-4CEBE64329F9}"/>
    <dgm:cxn modelId="{B7B09FBB-704F-4D6F-8B51-E1ECA1BBEAA1}" type="presOf" srcId="{DB844E29-13D1-43E7-A104-E7988AA52A37}" destId="{95D49053-6D77-495E-B3ED-8598E9DEF52E}" srcOrd="0" destOrd="2" presId="urn:microsoft.com/office/officeart/2005/8/layout/vList5"/>
    <dgm:cxn modelId="{A27DD6BB-62A9-461F-B3F6-88125D892C47}" type="presOf" srcId="{BDE8B695-3182-4B87-9967-5FB311071D9E}" destId="{5FA17FD8-3A1E-4CCE-A2C0-07A6C55F002A}" srcOrd="0" destOrd="2" presId="urn:microsoft.com/office/officeart/2005/8/layout/vList5"/>
    <dgm:cxn modelId="{A04612C8-BD3D-4690-9FB9-5AE20385CD33}" type="presOf" srcId="{5026AABF-D9CA-4145-9AE9-AEB8413870F0}" destId="{134B9A54-B591-4A1C-91C0-17FBF0E41975}" srcOrd="0" destOrd="0" presId="urn:microsoft.com/office/officeart/2005/8/layout/vList5"/>
    <dgm:cxn modelId="{6C8DD1C9-99CD-4B73-B78B-FC0A268B5C1C}" type="presOf" srcId="{2BD2ED58-F302-431D-A636-569AE69E81DE}" destId="{5FA17FD8-3A1E-4CCE-A2C0-07A6C55F002A}" srcOrd="0" destOrd="1" presId="urn:microsoft.com/office/officeart/2005/8/layout/vList5"/>
    <dgm:cxn modelId="{023E44CD-2DE2-4ACF-B9E4-DB59FC14FFBA}" type="presOf" srcId="{D2552347-BC61-40B6-9D7F-7275F8922286}" destId="{7F647A37-0CB1-49A7-B10A-32FC54F9DC4D}" srcOrd="0" destOrd="0" presId="urn:microsoft.com/office/officeart/2005/8/layout/vList5"/>
    <dgm:cxn modelId="{E63C55D0-AC77-4570-B309-A66BE8A6E2DC}" srcId="{FAC989E8-52F0-496C-A6DB-06E7AA4EBB8F}" destId="{9A41DDE5-84D0-4D7C-B626-B2EE4CD80CFF}" srcOrd="0" destOrd="0" parTransId="{9EA38FE9-1321-4662-A2D5-878E153CA995}" sibTransId="{B3240EA4-0740-4CF6-B5DE-EBA4F07F6A27}"/>
    <dgm:cxn modelId="{575FEFD0-9768-4450-8740-940C2540992E}" srcId="{06F5305F-0DD5-4BFA-BC6B-3080EB55C2AB}" destId="{2181096C-0346-4008-A2B5-B207B8495D8F}" srcOrd="1" destOrd="0" parTransId="{C49C8EDB-FC0B-420C-B69B-FCD877DB9C04}" sibTransId="{EB19BED4-FADD-40F8-9155-20D12437F940}"/>
    <dgm:cxn modelId="{85490DDC-F1A9-49FE-B870-1DB9C32AEDF7}" type="presOf" srcId="{609829FD-0AA9-444B-AF01-5B1783D02B31}" destId="{648CB8E7-6817-4E22-92C0-074BF44F5D82}" srcOrd="0" destOrd="0" presId="urn:microsoft.com/office/officeart/2005/8/layout/vList5"/>
    <dgm:cxn modelId="{36AB2FDD-6E1A-4A61-A6BD-CF8FA3A16386}" srcId="{8D0B1B14-0222-4C80-952B-EB40F830BD4A}" destId="{2993A338-4BDD-4097-823A-AB129E9BC8E1}" srcOrd="2" destOrd="0" parTransId="{D7B3D26C-A501-44A2-A674-3687B520881C}" sibTransId="{4705E95D-D106-4723-81B4-679F26825617}"/>
    <dgm:cxn modelId="{D09CCADD-8A61-4B4E-B06F-8FC6B1887720}" srcId="{7B309E83-98B2-4A76-803B-249C1404B85D}" destId="{8C6A711B-8AB2-43E5-B96D-A4391F701BEE}" srcOrd="2" destOrd="0" parTransId="{71A85427-9C69-43FB-84E6-EBD804083176}" sibTransId="{2F5BF0CE-0F07-47F1-9E63-5229CB7354B7}"/>
    <dgm:cxn modelId="{5FE8EDE4-3595-4663-AF71-834E31188CFB}" type="presOf" srcId="{9A3A4E90-4B6D-48FF-AA03-749549DB6AD3}" destId="{95D49053-6D77-495E-B3ED-8598E9DEF52E}" srcOrd="0" destOrd="0" presId="urn:microsoft.com/office/officeart/2005/8/layout/vList5"/>
    <dgm:cxn modelId="{4D7440E5-F900-41BC-889A-A59A435DC9C2}" type="presOf" srcId="{8C6A711B-8AB2-43E5-B96D-A4391F701BEE}" destId="{BFDEEBAF-88C9-4B58-BF90-63313A63B997}" srcOrd="0" destOrd="0" presId="urn:microsoft.com/office/officeart/2005/8/layout/vList5"/>
    <dgm:cxn modelId="{FB10B8E7-14C9-4214-A32C-ADF5FA9A688A}" type="presOf" srcId="{9A41DDE5-84D0-4D7C-B626-B2EE4CD80CFF}" destId="{5FA17FD8-3A1E-4CCE-A2C0-07A6C55F002A}" srcOrd="0" destOrd="0" presId="urn:microsoft.com/office/officeart/2005/8/layout/vList5"/>
    <dgm:cxn modelId="{04B075EB-4F78-4ECA-BCE9-DFA2A3BF4697}" srcId="{8C6A711B-8AB2-43E5-B96D-A4391F701BEE}" destId="{BE012067-2B56-45F5-989A-C6D5791CEF7B}" srcOrd="2" destOrd="0" parTransId="{747690F2-7C92-454C-987F-8DA14E1B4D12}" sibTransId="{8EEB5AB9-9EA9-4C58-846E-E32494BB7F90}"/>
    <dgm:cxn modelId="{B20BF2F4-9C9A-46DC-8113-D0F1D70FA367}" type="presOf" srcId="{00F98759-0C4F-4A4C-9539-5102856D63C9}" destId="{147A1CCB-70FB-4E7A-94DC-06FF9A1B7DE5}" srcOrd="0" destOrd="1" presId="urn:microsoft.com/office/officeart/2005/8/layout/vList5"/>
    <dgm:cxn modelId="{7344A9F7-3E3A-45F4-BAF1-C95E8C38798B}" type="presOf" srcId="{75310E61-22E0-4E48-972C-E6CECE950BEB}" destId="{11F1169A-7414-46F3-B182-CEDC77B7112F}" srcOrd="0" destOrd="1" presId="urn:microsoft.com/office/officeart/2005/8/layout/vList5"/>
    <dgm:cxn modelId="{4195D8F8-D10A-4CFD-A4F2-A86C02C12D11}" srcId="{D2552347-BC61-40B6-9D7F-7275F8922286}" destId="{DB844E29-13D1-43E7-A104-E7988AA52A37}" srcOrd="2" destOrd="0" parTransId="{FC7D9870-E3DA-46BE-9EB0-DD62897618BD}" sibTransId="{1EB1EF9E-E769-4C09-A69D-9920162B72F7}"/>
    <dgm:cxn modelId="{7047F9FC-4A18-4370-93DC-22077E77CC53}" srcId="{06F5305F-0DD5-4BFA-BC6B-3080EB55C2AB}" destId="{609829FD-0AA9-444B-AF01-5B1783D02B31}" srcOrd="0" destOrd="0" parTransId="{A5E05598-2B54-484A-B31E-4FC27511CAE7}" sibTransId="{013011E3-DA5E-4371-9FBC-CB37EBFB4142}"/>
    <dgm:cxn modelId="{14B543DE-22ED-42CD-B207-B7837E7BC2F6}" type="presParOf" srcId="{9B5740FB-E56C-4E1E-8DC1-07CD65790290}" destId="{3DFE6EEB-F42E-417A-B36C-FBC3C8D2CD41}" srcOrd="0" destOrd="0" presId="urn:microsoft.com/office/officeart/2005/8/layout/vList5"/>
    <dgm:cxn modelId="{09704ACF-93AF-4957-A645-4D4300581DB5}" type="presParOf" srcId="{3DFE6EEB-F42E-417A-B36C-FBC3C8D2CD41}" destId="{7F647A37-0CB1-49A7-B10A-32FC54F9DC4D}" srcOrd="0" destOrd="0" presId="urn:microsoft.com/office/officeart/2005/8/layout/vList5"/>
    <dgm:cxn modelId="{BB1B1873-E26A-49FC-AF7F-8B72487B4496}" type="presParOf" srcId="{3DFE6EEB-F42E-417A-B36C-FBC3C8D2CD41}" destId="{95D49053-6D77-495E-B3ED-8598E9DEF52E}" srcOrd="1" destOrd="0" presId="urn:microsoft.com/office/officeart/2005/8/layout/vList5"/>
    <dgm:cxn modelId="{0E53C58B-F09C-4295-AD43-E005976727BA}" type="presParOf" srcId="{9B5740FB-E56C-4E1E-8DC1-07CD65790290}" destId="{60BD4B5D-3FD3-4274-8D50-23004844B525}" srcOrd="1" destOrd="0" presId="urn:microsoft.com/office/officeart/2005/8/layout/vList5"/>
    <dgm:cxn modelId="{63D3141A-D1F8-43ED-BE75-6F5EDED9D273}" type="presParOf" srcId="{9B5740FB-E56C-4E1E-8DC1-07CD65790290}" destId="{D41C7BB3-9E64-4A31-A880-40CAD9303CDC}" srcOrd="2" destOrd="0" presId="urn:microsoft.com/office/officeart/2005/8/layout/vList5"/>
    <dgm:cxn modelId="{F40C58C9-1822-42CD-9CD8-823E96BE45C8}" type="presParOf" srcId="{D41C7BB3-9E64-4A31-A880-40CAD9303CDC}" destId="{230D8215-AB22-4CE1-8025-63432E4623EF}" srcOrd="0" destOrd="0" presId="urn:microsoft.com/office/officeart/2005/8/layout/vList5"/>
    <dgm:cxn modelId="{DCF3D4DC-55CA-4FD4-AAFC-3902E0E1B881}" type="presParOf" srcId="{D41C7BB3-9E64-4A31-A880-40CAD9303CDC}" destId="{134B9A54-B591-4A1C-91C0-17FBF0E41975}" srcOrd="1" destOrd="0" presId="urn:microsoft.com/office/officeart/2005/8/layout/vList5"/>
    <dgm:cxn modelId="{6646983E-C3EC-4459-8ECA-47096CACAFAE}" type="presParOf" srcId="{9B5740FB-E56C-4E1E-8DC1-07CD65790290}" destId="{18740BB1-3483-4327-BB14-5BD1F895E72D}" srcOrd="3" destOrd="0" presId="urn:microsoft.com/office/officeart/2005/8/layout/vList5"/>
    <dgm:cxn modelId="{5B3D2750-BCBF-4C47-A3FC-5FAD1552CFEF}" type="presParOf" srcId="{9B5740FB-E56C-4E1E-8DC1-07CD65790290}" destId="{61B90C59-F7DB-4447-91A7-34733DB6B3FC}" srcOrd="4" destOrd="0" presId="urn:microsoft.com/office/officeart/2005/8/layout/vList5"/>
    <dgm:cxn modelId="{8B87C95E-A3A9-44B3-8896-E7F19D133CB4}" type="presParOf" srcId="{61B90C59-F7DB-4447-91A7-34733DB6B3FC}" destId="{BFDEEBAF-88C9-4B58-BF90-63313A63B997}" srcOrd="0" destOrd="0" presId="urn:microsoft.com/office/officeart/2005/8/layout/vList5"/>
    <dgm:cxn modelId="{7B644D58-493C-4E38-8F7F-12B9B7503A5E}" type="presParOf" srcId="{61B90C59-F7DB-4447-91A7-34733DB6B3FC}" destId="{147A1CCB-70FB-4E7A-94DC-06FF9A1B7DE5}" srcOrd="1" destOrd="0" presId="urn:microsoft.com/office/officeart/2005/8/layout/vList5"/>
    <dgm:cxn modelId="{19FD8A18-2955-4EDC-B5E7-3121BDD542D1}" type="presParOf" srcId="{9B5740FB-E56C-4E1E-8DC1-07CD65790290}" destId="{D4F08969-24E0-4E5B-9D66-A0A3C4A8A9C7}" srcOrd="5" destOrd="0" presId="urn:microsoft.com/office/officeart/2005/8/layout/vList5"/>
    <dgm:cxn modelId="{5EED9B29-C610-40C2-B313-1AAB35EB7232}" type="presParOf" srcId="{9B5740FB-E56C-4E1E-8DC1-07CD65790290}" destId="{2DE8B174-E445-4F55-9F03-DC7D8A6C0C21}" srcOrd="6" destOrd="0" presId="urn:microsoft.com/office/officeart/2005/8/layout/vList5"/>
    <dgm:cxn modelId="{BB708431-CAF9-4EB0-A835-45C36F8FBB2D}" type="presParOf" srcId="{2DE8B174-E445-4F55-9F03-DC7D8A6C0C21}" destId="{C27F7B3A-C450-447C-8361-E58C9042EA6C}" srcOrd="0" destOrd="0" presId="urn:microsoft.com/office/officeart/2005/8/layout/vList5"/>
    <dgm:cxn modelId="{C9EF8A05-5E58-4494-920E-6E64B84BDFC7}" type="presParOf" srcId="{2DE8B174-E445-4F55-9F03-DC7D8A6C0C21}" destId="{A7B6E056-82B1-46DB-81E0-7161501EBBA8}" srcOrd="1" destOrd="0" presId="urn:microsoft.com/office/officeart/2005/8/layout/vList5"/>
    <dgm:cxn modelId="{48C3E7AD-1BFB-47B2-AE19-1EFCAC99A920}" type="presParOf" srcId="{9B5740FB-E56C-4E1E-8DC1-07CD65790290}" destId="{7F10550B-F530-449F-9AA1-1113BFBBC5C5}" srcOrd="7" destOrd="0" presId="urn:microsoft.com/office/officeart/2005/8/layout/vList5"/>
    <dgm:cxn modelId="{E12EC9AA-3939-4F75-BC38-6194E2F50ED1}" type="presParOf" srcId="{9B5740FB-E56C-4E1E-8DC1-07CD65790290}" destId="{BB7F7487-578C-4044-A90B-58B90970B95D}" srcOrd="8" destOrd="0" presId="urn:microsoft.com/office/officeart/2005/8/layout/vList5"/>
    <dgm:cxn modelId="{376670F3-E87C-4BC2-B7BC-64860AC11D26}" type="presParOf" srcId="{BB7F7487-578C-4044-A90B-58B90970B95D}" destId="{298D0AF8-6076-4D65-AA02-AA9CC6481532}" srcOrd="0" destOrd="0" presId="urn:microsoft.com/office/officeart/2005/8/layout/vList5"/>
    <dgm:cxn modelId="{D2A114A6-C7ED-43E0-9889-F7BBB7F5D188}" type="presParOf" srcId="{BB7F7487-578C-4044-A90B-58B90970B95D}" destId="{648CB8E7-6817-4E22-92C0-074BF44F5D82}" srcOrd="1" destOrd="0" presId="urn:microsoft.com/office/officeart/2005/8/layout/vList5"/>
    <dgm:cxn modelId="{7DC75944-01C9-4B98-83CE-D0114FE9B7A0}" type="presParOf" srcId="{9B5740FB-E56C-4E1E-8DC1-07CD65790290}" destId="{66DB637F-BE3E-4DDE-A05F-9A64CC60871F}" srcOrd="9" destOrd="0" presId="urn:microsoft.com/office/officeart/2005/8/layout/vList5"/>
    <dgm:cxn modelId="{6220C9FA-1F4B-4C50-8F62-5DBB4C54117B}" type="presParOf" srcId="{9B5740FB-E56C-4E1E-8DC1-07CD65790290}" destId="{15C0A98A-6577-4E15-A0E2-669798262A06}" srcOrd="10" destOrd="0" presId="urn:microsoft.com/office/officeart/2005/8/layout/vList5"/>
    <dgm:cxn modelId="{44B7829B-863A-4276-B047-AE520B6CBE61}" type="presParOf" srcId="{15C0A98A-6577-4E15-A0E2-669798262A06}" destId="{888ABC8F-5BD0-4EAD-BB9F-3E1853F697A8}" srcOrd="0" destOrd="0" presId="urn:microsoft.com/office/officeart/2005/8/layout/vList5"/>
    <dgm:cxn modelId="{9C860DA3-9A80-47E6-8931-F7F216C423F1}" type="presParOf" srcId="{15C0A98A-6577-4E15-A0E2-669798262A06}" destId="{11F1169A-7414-46F3-B182-CEDC77B7112F}" srcOrd="1" destOrd="0" presId="urn:microsoft.com/office/officeart/2005/8/layout/vList5"/>
    <dgm:cxn modelId="{B0706F7A-80E7-4EC0-97BC-D2DAA8A7531A}" type="presParOf" srcId="{9B5740FB-E56C-4E1E-8DC1-07CD65790290}" destId="{04CABEA5-1B4D-4FB6-98E5-196931BC2BEC}" srcOrd="11" destOrd="0" presId="urn:microsoft.com/office/officeart/2005/8/layout/vList5"/>
    <dgm:cxn modelId="{897C0AC5-493F-46D4-B909-B549BEE17AA6}" type="presParOf" srcId="{9B5740FB-E56C-4E1E-8DC1-07CD65790290}" destId="{28EB4B01-5040-4A25-99C0-4447638564D2}" srcOrd="12" destOrd="0" presId="urn:microsoft.com/office/officeart/2005/8/layout/vList5"/>
    <dgm:cxn modelId="{0CEE5240-069C-4C10-B187-8AD075B26CE7}" type="presParOf" srcId="{28EB4B01-5040-4A25-99C0-4447638564D2}" destId="{13809231-4E75-47EF-9151-F9EF5FCE33FF}" srcOrd="0" destOrd="0" presId="urn:microsoft.com/office/officeart/2005/8/layout/vList5"/>
    <dgm:cxn modelId="{79CDB297-D87E-49C8-B769-DDA32A6BC271}" type="presParOf" srcId="{28EB4B01-5040-4A25-99C0-4447638564D2}" destId="{5FA17FD8-3A1E-4CCE-A2C0-07A6C55F00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309E83-98B2-4A76-803B-249C1404B85D}" type="doc">
      <dgm:prSet loTypeId="urn:microsoft.com/office/officeart/2005/8/layout/vList5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PT"/>
        </a:p>
      </dgm:t>
    </dgm:pt>
    <dgm:pt modelId="{5026AABF-D9CA-4145-9AE9-AEB8413870F0}">
      <dgm:prSet phldrT="[Texto]" custT="1"/>
      <dgm:spPr/>
      <dgm:t>
        <a:bodyPr/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r>
            <a:rPr lang="pt-PT" sz="1050" b="0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PT" sz="1050" b="1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“Não fostes vós que me escolhestes; fui Eu que vos escolhi a vós e vos destinei a ir e a dar fruto, e fruto que permaneça</a:t>
          </a:r>
          <a:r>
            <a:rPr lang="pt-PT" sz="105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” Jo 15; 16</a:t>
          </a:r>
          <a:endParaRPr lang="pt-PT" sz="1050" b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838833-6F50-4947-BAF1-A8CC250C865F}" type="parTrans" cxnId="{B0ABDA09-904D-4B0A-82EE-0017F935C744}">
      <dgm:prSet/>
      <dgm:spPr/>
      <dgm:t>
        <a:bodyPr/>
        <a:lstStyle/>
        <a:p>
          <a:endParaRPr lang="pt-PT"/>
        </a:p>
      </dgm:t>
    </dgm:pt>
    <dgm:pt modelId="{798958B5-3AEF-435F-856C-46C22CC843F9}" type="sibTrans" cxnId="{B0ABDA09-904D-4B0A-82EE-0017F935C744}">
      <dgm:prSet/>
      <dgm:spPr/>
      <dgm:t>
        <a:bodyPr/>
        <a:lstStyle/>
        <a:p>
          <a:endParaRPr lang="pt-PT"/>
        </a:p>
      </dgm:t>
    </dgm:pt>
    <dgm:pt modelId="{8C6A711B-8AB2-43E5-B96D-A4391F701BEE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Novembro</a:t>
          </a:r>
        </a:p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Uma realidade que transforma a empresa</a:t>
          </a:r>
        </a:p>
      </dgm:t>
    </dgm:pt>
    <dgm:pt modelId="{71A85427-9C69-43FB-84E6-EBD804083176}" type="parTrans" cxnId="{D09CCADD-8A61-4B4E-B06F-8FC6B1887720}">
      <dgm:prSet/>
      <dgm:spPr/>
      <dgm:t>
        <a:bodyPr/>
        <a:lstStyle/>
        <a:p>
          <a:endParaRPr lang="pt-PT"/>
        </a:p>
      </dgm:t>
    </dgm:pt>
    <dgm:pt modelId="{2F5BF0CE-0F07-47F1-9E63-5229CB7354B7}" type="sibTrans" cxnId="{D09CCADD-8A61-4B4E-B06F-8FC6B1887720}">
      <dgm:prSet/>
      <dgm:spPr/>
      <dgm:t>
        <a:bodyPr/>
        <a:lstStyle/>
        <a:p>
          <a:endParaRPr lang="pt-PT"/>
        </a:p>
      </dgm:t>
    </dgm:pt>
    <dgm:pt modelId="{B5340645-A31B-40DC-BAF1-2AE12FFB54A3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Dezembro</a:t>
          </a:r>
        </a:p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Uma realidade que transforma o país</a:t>
          </a:r>
        </a:p>
      </dgm:t>
    </dgm:pt>
    <dgm:pt modelId="{98259222-640F-494E-892B-264A1F9A1B2C}" type="parTrans" cxnId="{C46C9631-9F3A-4670-B394-E5DA25C244D6}">
      <dgm:prSet/>
      <dgm:spPr/>
      <dgm:t>
        <a:bodyPr/>
        <a:lstStyle/>
        <a:p>
          <a:endParaRPr lang="pt-PT"/>
        </a:p>
      </dgm:t>
    </dgm:pt>
    <dgm:pt modelId="{9CE24D1A-5110-416C-AF76-B8E83B7A6EBB}" type="sibTrans" cxnId="{C46C9631-9F3A-4670-B394-E5DA25C244D6}">
      <dgm:prSet/>
      <dgm:spPr/>
      <dgm:t>
        <a:bodyPr/>
        <a:lstStyle/>
        <a:p>
          <a:endParaRPr lang="pt-PT"/>
        </a:p>
      </dgm:t>
    </dgm:pt>
    <dgm:pt modelId="{96F0E29E-27A5-43B3-9617-41AC32EEF5D0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Outubro</a:t>
          </a:r>
        </a:p>
        <a:p>
          <a:r>
            <a:rPr lang="pt-PT" sz="1400" dirty="0">
              <a:latin typeface="Calibri" panose="020F0502020204030204" pitchFamily="34" charset="0"/>
              <a:cs typeface="Calibri" panose="020F0502020204030204" pitchFamily="34" charset="0"/>
            </a:rPr>
            <a:t>Uma realidade que me transforma</a:t>
          </a:r>
        </a:p>
      </dgm:t>
    </dgm:pt>
    <dgm:pt modelId="{B4614138-B131-4480-BC8E-3FE1D9AC524C}" type="sibTrans" cxnId="{9C147936-EEAE-4335-BC9A-4D361348DC70}">
      <dgm:prSet/>
      <dgm:spPr/>
      <dgm:t>
        <a:bodyPr/>
        <a:lstStyle/>
        <a:p>
          <a:endParaRPr lang="pt-PT"/>
        </a:p>
      </dgm:t>
    </dgm:pt>
    <dgm:pt modelId="{BD06E75D-7009-4B3D-99D0-C03629988B8E}" type="parTrans" cxnId="{9C147936-EEAE-4335-BC9A-4D361348DC70}">
      <dgm:prSet/>
      <dgm:spPr/>
      <dgm:t>
        <a:bodyPr/>
        <a:lstStyle/>
        <a:p>
          <a:endParaRPr lang="pt-PT"/>
        </a:p>
      </dgm:t>
    </dgm:pt>
    <dgm:pt modelId="{05A0ACBF-D60A-4ADF-8E09-D3919761BFE7}">
      <dgm:prSet phldrT="[Texto]" custT="1"/>
      <dgm:spPr/>
      <dgm:t>
        <a:bodyPr/>
        <a:lstStyle/>
        <a:p>
          <a:endParaRPr lang="pt-PT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98CB84-E99A-46FA-95D4-1C221215E3A9}" type="parTrans" cxnId="{DFFF666D-7050-46F1-B5B8-C33933854DBF}">
      <dgm:prSet/>
      <dgm:spPr/>
      <dgm:t>
        <a:bodyPr/>
        <a:lstStyle/>
        <a:p>
          <a:endParaRPr lang="pt-PT"/>
        </a:p>
      </dgm:t>
    </dgm:pt>
    <dgm:pt modelId="{BDB8824A-9CD2-41B8-B570-1A2405C41854}" type="sibTrans" cxnId="{DFFF666D-7050-46F1-B5B8-C33933854DBF}">
      <dgm:prSet/>
      <dgm:spPr/>
      <dgm:t>
        <a:bodyPr/>
        <a:lstStyle/>
        <a:p>
          <a:endParaRPr lang="pt-PT"/>
        </a:p>
      </dgm:t>
    </dgm:pt>
    <dgm:pt modelId="{D1B72A78-E4BA-462F-B476-C6D10A83D1B5}">
      <dgm:prSet phldrT="[Texto]" custT="1"/>
      <dgm:spPr/>
      <dgm:t>
        <a:bodyPr/>
        <a:lstStyle/>
        <a:p>
          <a:r>
            <a:rPr lang="pt-PT" sz="1000" b="1" i="1" dirty="0">
              <a:latin typeface="Calibri" panose="020F0502020204030204" pitchFamily="34" charset="0"/>
              <a:cs typeface="Calibri" panose="020F0502020204030204" pitchFamily="34" charset="0"/>
            </a:rPr>
            <a:t>“O desenvolvimento é impossível sem homens </a:t>
          </a:r>
          <a:r>
            <a:rPr lang="pt-PT" sz="1000" b="1" i="1" dirty="0" err="1">
              <a:latin typeface="Calibri" panose="020F0502020204030204" pitchFamily="34" charset="0"/>
              <a:cs typeface="Calibri" panose="020F0502020204030204" pitchFamily="34" charset="0"/>
            </a:rPr>
            <a:t>rectos</a:t>
          </a:r>
          <a:r>
            <a:rPr lang="pt-PT" sz="1000" b="1" i="1" dirty="0">
              <a:latin typeface="Calibri" panose="020F0502020204030204" pitchFamily="34" charset="0"/>
              <a:cs typeface="Calibri" panose="020F0502020204030204" pitchFamily="34" charset="0"/>
            </a:rPr>
            <a:t>, sem operadores económicos e homens políticos que sintam intensamente em suas consciências o apelo do bem comum”. (CV71) </a:t>
          </a:r>
        </a:p>
      </dgm:t>
    </dgm:pt>
    <dgm:pt modelId="{AC18FBF9-1ABB-4D77-894C-1732778459A9}" type="parTrans" cxnId="{C86273A8-140D-4B1E-9F6B-BA4C19E7AC08}">
      <dgm:prSet/>
      <dgm:spPr/>
      <dgm:t>
        <a:bodyPr/>
        <a:lstStyle/>
        <a:p>
          <a:endParaRPr lang="pt-PT"/>
        </a:p>
      </dgm:t>
    </dgm:pt>
    <dgm:pt modelId="{78CF6422-686D-47C9-949A-49FA53AF0AE5}" type="sibTrans" cxnId="{C86273A8-140D-4B1E-9F6B-BA4C19E7AC08}">
      <dgm:prSet/>
      <dgm:spPr/>
      <dgm:t>
        <a:bodyPr/>
        <a:lstStyle/>
        <a:p>
          <a:endParaRPr lang="pt-PT"/>
        </a:p>
      </dgm:t>
    </dgm:pt>
    <dgm:pt modelId="{C84035D5-034B-43A1-BB89-DFDF3EC854ED}">
      <dgm:prSet custT="1"/>
      <dgm:spPr/>
      <dgm:t>
        <a:bodyPr/>
        <a:lstStyle/>
        <a:p>
          <a:endParaRPr lang="pt-PT" sz="1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710437C-56C5-4CC7-B9E3-9F0738013B43}" type="parTrans" cxnId="{AE68C8D3-BB55-4F95-8925-3C5BA65511E6}">
      <dgm:prSet/>
      <dgm:spPr/>
      <dgm:t>
        <a:bodyPr/>
        <a:lstStyle/>
        <a:p>
          <a:endParaRPr lang="pt-PT"/>
        </a:p>
      </dgm:t>
    </dgm:pt>
    <dgm:pt modelId="{E4469B94-6F94-46AE-8170-F595F611F558}" type="sibTrans" cxnId="{AE68C8D3-BB55-4F95-8925-3C5BA65511E6}">
      <dgm:prSet/>
      <dgm:spPr/>
      <dgm:t>
        <a:bodyPr/>
        <a:lstStyle/>
        <a:p>
          <a:endParaRPr lang="pt-PT"/>
        </a:p>
      </dgm:t>
    </dgm:pt>
    <dgm:pt modelId="{0CA71327-E46D-4F91-AE5F-DAF6B78C0D4B}">
      <dgm:prSet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Quais os principais temas que devíamos ter em conta para o desenvolvimento do país (A garantia da liberdade; o princípio da Subsidiariedade e a necessidade de um novo relacionamento do publico / Privado; a sustentabilidade do modelo social, económico e ambiental; a qualidade da educação…)</a:t>
          </a:r>
        </a:p>
      </dgm:t>
    </dgm:pt>
    <dgm:pt modelId="{B00884F2-55B3-452E-900B-B790CA2DFE3E}" type="parTrans" cxnId="{36E6B815-341F-4FA8-AE3A-F570E124EB47}">
      <dgm:prSet/>
      <dgm:spPr/>
      <dgm:t>
        <a:bodyPr/>
        <a:lstStyle/>
        <a:p>
          <a:endParaRPr lang="pt-PT"/>
        </a:p>
      </dgm:t>
    </dgm:pt>
    <dgm:pt modelId="{B34188CB-2489-4CF8-B54A-00C8ADD111FF}" type="sibTrans" cxnId="{36E6B815-341F-4FA8-AE3A-F570E124EB47}">
      <dgm:prSet/>
      <dgm:spPr/>
      <dgm:t>
        <a:bodyPr/>
        <a:lstStyle/>
        <a:p>
          <a:endParaRPr lang="pt-PT"/>
        </a:p>
      </dgm:t>
    </dgm:pt>
    <dgm:pt modelId="{42B16699-2074-414F-B4D0-F686C2E2A9B5}">
      <dgm:prSet custT="1"/>
      <dgm:spPr/>
      <dgm:t>
        <a:bodyPr/>
        <a:lstStyle/>
        <a:p>
          <a:r>
            <a:rPr lang="pt-PT" sz="1000" b="1" i="1" dirty="0">
              <a:latin typeface="Calibri" panose="020F0502020204030204" pitchFamily="34" charset="0"/>
              <a:cs typeface="Calibri" panose="020F0502020204030204" pitchFamily="34" charset="0"/>
            </a:rPr>
            <a:t> A vivência cristã do trabalho potencia a empresa como uma comunidade de pessoas / famílias, o seu valor global e os fins sociais que prossegue</a:t>
          </a:r>
        </a:p>
      </dgm:t>
    </dgm:pt>
    <dgm:pt modelId="{4E7667CF-CCF2-4BAB-862E-55EF590BDD2A}" type="parTrans" cxnId="{67DB22D9-E55F-4F46-BDA9-46C3AEDAA851}">
      <dgm:prSet/>
      <dgm:spPr/>
      <dgm:t>
        <a:bodyPr/>
        <a:lstStyle/>
        <a:p>
          <a:endParaRPr lang="pt-PT"/>
        </a:p>
      </dgm:t>
    </dgm:pt>
    <dgm:pt modelId="{7CAB16FF-E908-414F-9064-E3F738207A6C}" type="sibTrans" cxnId="{67DB22D9-E55F-4F46-BDA9-46C3AEDAA851}">
      <dgm:prSet/>
      <dgm:spPr/>
      <dgm:t>
        <a:bodyPr/>
        <a:lstStyle/>
        <a:p>
          <a:endParaRPr lang="pt-PT"/>
        </a:p>
      </dgm:t>
    </dgm:pt>
    <dgm:pt modelId="{542FA3A8-A743-47DF-AD72-E4D087C5FF10}">
      <dgm:prSet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Que projectos transformadores considero serem boas-práticas (Pag. Pontuais; EFR; Semáforo, outros)</a:t>
          </a:r>
        </a:p>
      </dgm:t>
    </dgm:pt>
    <dgm:pt modelId="{E61A22E9-F086-4C18-B071-C79240FB59FA}" type="parTrans" cxnId="{8832EB73-CD53-4948-8AF5-F8D8F9775AC9}">
      <dgm:prSet/>
      <dgm:spPr/>
      <dgm:t>
        <a:bodyPr/>
        <a:lstStyle/>
        <a:p>
          <a:endParaRPr lang="pt-PT"/>
        </a:p>
      </dgm:t>
    </dgm:pt>
    <dgm:pt modelId="{AD641D3F-9A8C-4A30-8573-53CE0749593A}" type="sibTrans" cxnId="{8832EB73-CD53-4948-8AF5-F8D8F9775AC9}">
      <dgm:prSet/>
      <dgm:spPr/>
      <dgm:t>
        <a:bodyPr/>
        <a:lstStyle/>
        <a:p>
          <a:endParaRPr lang="pt-PT"/>
        </a:p>
      </dgm:t>
    </dgm:pt>
    <dgm:pt modelId="{19A46724-1D2B-4204-9778-3E34E06C4AD2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PT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Olhando para a história da minha vida onde fui transformado? Em que estou diferente?  </a:t>
          </a:r>
          <a:endParaRPr lang="pt-PT" sz="105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2B0206-7929-4AE0-9238-48AD4C396E27}" type="parTrans" cxnId="{3C2C0BFD-9659-4BDA-8C42-0D725DC4A1C1}">
      <dgm:prSet/>
      <dgm:spPr/>
      <dgm:t>
        <a:bodyPr/>
        <a:lstStyle/>
        <a:p>
          <a:endParaRPr lang="pt-PT"/>
        </a:p>
      </dgm:t>
    </dgm:pt>
    <dgm:pt modelId="{230499A0-DC12-4686-889A-6476F71D0FB5}" type="sibTrans" cxnId="{3C2C0BFD-9659-4BDA-8C42-0D725DC4A1C1}">
      <dgm:prSet/>
      <dgm:spPr/>
      <dgm:t>
        <a:bodyPr/>
        <a:lstStyle/>
        <a:p>
          <a:endParaRPr lang="pt-PT"/>
        </a:p>
      </dgm:t>
    </dgm:pt>
    <dgm:pt modelId="{1127C5E7-A9A8-4D41-A0B2-4079C0DD8769}">
      <dgm:prSet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Onde consigo identificar a transformação da empresa / área de responsabilidade?</a:t>
          </a:r>
        </a:p>
      </dgm:t>
    </dgm:pt>
    <dgm:pt modelId="{B0E634A9-57FE-4C66-94C1-6CFF212C3E23}" type="parTrans" cxnId="{6C7F9277-9912-4CAF-9CC3-F6C4C1CC9A48}">
      <dgm:prSet/>
      <dgm:spPr/>
      <dgm:t>
        <a:bodyPr/>
        <a:lstStyle/>
        <a:p>
          <a:endParaRPr lang="pt-PT"/>
        </a:p>
      </dgm:t>
    </dgm:pt>
    <dgm:pt modelId="{3213A960-D6B9-4DB5-AE65-75023A220A76}" type="sibTrans" cxnId="{6C7F9277-9912-4CAF-9CC3-F6C4C1CC9A48}">
      <dgm:prSet/>
      <dgm:spPr/>
      <dgm:t>
        <a:bodyPr/>
        <a:lstStyle/>
        <a:p>
          <a:endParaRPr lang="pt-PT"/>
        </a:p>
      </dgm:t>
    </dgm:pt>
    <dgm:pt modelId="{04AD3578-E80E-49BA-9B1A-2411087BCEC9}">
      <dgm:prSet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Que projectos / politicas consigo identificar que foram promotoras de uma nova cultura empresarial? Como foram implementados? E quais os projectos que fracassaram?</a:t>
          </a:r>
        </a:p>
      </dgm:t>
    </dgm:pt>
    <dgm:pt modelId="{6AA5A2B6-9BC3-46D9-8C7F-C085D56169E2}" type="parTrans" cxnId="{3A6FF852-1BA0-4D6C-A211-8F9B566CDC87}">
      <dgm:prSet/>
      <dgm:spPr/>
      <dgm:t>
        <a:bodyPr/>
        <a:lstStyle/>
        <a:p>
          <a:endParaRPr lang="pt-PT"/>
        </a:p>
      </dgm:t>
    </dgm:pt>
    <dgm:pt modelId="{F84CD78D-94C0-4005-AF63-31D14D44A38B}" type="sibTrans" cxnId="{3A6FF852-1BA0-4D6C-A211-8F9B566CDC87}">
      <dgm:prSet/>
      <dgm:spPr/>
      <dgm:t>
        <a:bodyPr/>
        <a:lstStyle/>
        <a:p>
          <a:endParaRPr lang="pt-PT"/>
        </a:p>
      </dgm:t>
    </dgm:pt>
    <dgm:pt modelId="{8AA03275-D6F6-4538-A5F8-BF89EF52D59D}">
      <dgm:prSet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Como nos devemos preparar para o futuro e a nova organização do trabalho?</a:t>
          </a:r>
        </a:p>
      </dgm:t>
    </dgm:pt>
    <dgm:pt modelId="{F54C452B-0A14-4FF7-829C-D7BA18BBD23A}" type="parTrans" cxnId="{775226BC-61A1-4C12-8C69-F69DABADD9CB}">
      <dgm:prSet/>
      <dgm:spPr/>
      <dgm:t>
        <a:bodyPr/>
        <a:lstStyle/>
        <a:p>
          <a:endParaRPr lang="pt-PT"/>
        </a:p>
      </dgm:t>
    </dgm:pt>
    <dgm:pt modelId="{C60CEF0E-6DCC-453E-A376-1375E005B2F5}" type="sibTrans" cxnId="{775226BC-61A1-4C12-8C69-F69DABADD9CB}">
      <dgm:prSet/>
      <dgm:spPr/>
      <dgm:t>
        <a:bodyPr/>
        <a:lstStyle/>
        <a:p>
          <a:endParaRPr lang="pt-PT"/>
        </a:p>
      </dgm:t>
    </dgm:pt>
    <dgm:pt modelId="{55AD0C04-57B0-49CA-9494-F2B3F5F7A168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PT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 o que me afasta de cumprir essa missão (falta de liberdade interior; falta de consciência da missão que me é pedida; dificuldade em mudar de estilo de vida e liderança)? Sou capaz de identificar algumas dessas situações? </a:t>
          </a:r>
          <a:endParaRPr lang="pt-PT" sz="105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2251A4-A2DE-4CC9-9FC7-6BA3A5972BFD}" type="parTrans" cxnId="{DC0516B4-DA7D-42E0-B285-B5474F7D1BC3}">
      <dgm:prSet/>
      <dgm:spPr/>
    </dgm:pt>
    <dgm:pt modelId="{0CE994CE-2A95-49AB-BCE3-CE56F08E020D}" type="sibTrans" cxnId="{DC0516B4-DA7D-42E0-B285-B5474F7D1BC3}">
      <dgm:prSet/>
      <dgm:spPr/>
    </dgm:pt>
    <dgm:pt modelId="{588B4C50-4D0F-4B72-82E0-038B1CC5BFC1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PT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Como vivo este chamamento de Cristo para assumir uma missão na empresa?</a:t>
          </a:r>
          <a:endParaRPr lang="pt-PT" sz="105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3CE179-8FD0-46C2-9441-6B53A33F90B9}" type="parTrans" cxnId="{DAB698F3-99B4-4CB7-9633-3FE6E9A43A9A}">
      <dgm:prSet/>
      <dgm:spPr/>
    </dgm:pt>
    <dgm:pt modelId="{79CD9848-AD2A-4F40-BA8D-A6FDD0152EC5}" type="sibTrans" cxnId="{DAB698F3-99B4-4CB7-9633-3FE6E9A43A9A}">
      <dgm:prSet/>
      <dgm:spPr/>
    </dgm:pt>
    <dgm:pt modelId="{807970FE-F716-4F85-93EE-7653F2215A5D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PT" sz="105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que me fez aderir e assumir esta missão?</a:t>
          </a:r>
          <a:endParaRPr lang="pt-PT" sz="105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2BE8F23-53FF-4851-B897-C487BEC39FE1}" type="parTrans" cxnId="{5EE5DBE3-74CF-4CF0-A574-3005DF3C229B}">
      <dgm:prSet/>
      <dgm:spPr/>
    </dgm:pt>
    <dgm:pt modelId="{DD06ADC1-CF64-445F-99BB-CDDB7F24B571}" type="sibTrans" cxnId="{5EE5DBE3-74CF-4CF0-A574-3005DF3C229B}">
      <dgm:prSet/>
      <dgm:spPr/>
    </dgm:pt>
    <dgm:pt modelId="{741B20ED-BD67-4EE2-9485-7FDE00E203C9}">
      <dgm:prSet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Como podemos construir uma sociedade do Encontro, do Cuidado e da Confiança Social</a:t>
          </a:r>
        </a:p>
      </dgm:t>
    </dgm:pt>
    <dgm:pt modelId="{31FBC483-D5AB-4295-AB39-966F4122445D}" type="parTrans" cxnId="{C7B4F416-F72E-4EB3-934C-4CCC0AA51593}">
      <dgm:prSet/>
      <dgm:spPr/>
    </dgm:pt>
    <dgm:pt modelId="{E00ADFB4-3E95-404E-A3EC-E08DE1DDD539}" type="sibTrans" cxnId="{C7B4F416-F72E-4EB3-934C-4CCC0AA51593}">
      <dgm:prSet/>
      <dgm:spPr/>
    </dgm:pt>
    <dgm:pt modelId="{A419F243-49AA-4D25-B247-9BCB7D4C7BE4}">
      <dgm:prSet custT="1"/>
      <dgm:spPr/>
      <dgm:t>
        <a:bodyPr/>
        <a:lstStyle/>
        <a:p>
          <a:r>
            <a:rPr lang="pt-PT" sz="1000" dirty="0">
              <a:latin typeface="Calibri" panose="020F0502020204030204" pitchFamily="34" charset="0"/>
              <a:cs typeface="Calibri" panose="020F0502020204030204" pitchFamily="34" charset="0"/>
            </a:rPr>
            <a:t> Que contributo podemos dar para o desenvolvimento de Portugal;</a:t>
          </a:r>
        </a:p>
      </dgm:t>
    </dgm:pt>
    <dgm:pt modelId="{3D5B7357-A7ED-4C26-A54C-EEAB67B28207}" type="sibTrans" cxnId="{890A6761-A05F-402B-99D4-98B70F4C29DF}">
      <dgm:prSet/>
      <dgm:spPr/>
    </dgm:pt>
    <dgm:pt modelId="{E8DC79B3-8A73-405B-95F5-2E474AB0EEBE}" type="parTrans" cxnId="{890A6761-A05F-402B-99D4-98B70F4C29DF}">
      <dgm:prSet/>
      <dgm:spPr/>
    </dgm:pt>
    <dgm:pt modelId="{9B5740FB-E56C-4E1E-8DC1-07CD65790290}" type="pres">
      <dgm:prSet presAssocID="{7B309E83-98B2-4A76-803B-249C1404B85D}" presName="Name0" presStyleCnt="0">
        <dgm:presLayoutVars>
          <dgm:dir/>
          <dgm:animLvl val="lvl"/>
          <dgm:resizeHandles val="exact"/>
        </dgm:presLayoutVars>
      </dgm:prSet>
      <dgm:spPr/>
    </dgm:pt>
    <dgm:pt modelId="{D41C7BB3-9E64-4A31-A880-40CAD9303CDC}" type="pres">
      <dgm:prSet presAssocID="{96F0E29E-27A5-43B3-9617-41AC32EEF5D0}" presName="linNode" presStyleCnt="0"/>
      <dgm:spPr/>
    </dgm:pt>
    <dgm:pt modelId="{230D8215-AB22-4CE1-8025-63432E4623EF}" type="pres">
      <dgm:prSet presAssocID="{96F0E29E-27A5-43B3-9617-41AC32EEF5D0}" presName="parentText" presStyleLbl="node1" presStyleIdx="0" presStyleCnt="3" custScaleX="79861">
        <dgm:presLayoutVars>
          <dgm:chMax val="1"/>
          <dgm:bulletEnabled val="1"/>
        </dgm:presLayoutVars>
      </dgm:prSet>
      <dgm:spPr/>
    </dgm:pt>
    <dgm:pt modelId="{134B9A54-B591-4A1C-91C0-17FBF0E41975}" type="pres">
      <dgm:prSet presAssocID="{96F0E29E-27A5-43B3-9617-41AC32EEF5D0}" presName="descendantText" presStyleLbl="alignAccFollowNode1" presStyleIdx="0" presStyleCnt="3" custScaleY="137370" custLinFactNeighborX="0" custLinFactNeighborY="0">
        <dgm:presLayoutVars>
          <dgm:bulletEnabled val="1"/>
        </dgm:presLayoutVars>
      </dgm:prSet>
      <dgm:spPr/>
    </dgm:pt>
    <dgm:pt modelId="{18740BB1-3483-4327-BB14-5BD1F895E72D}" type="pres">
      <dgm:prSet presAssocID="{B4614138-B131-4480-BC8E-3FE1D9AC524C}" presName="sp" presStyleCnt="0"/>
      <dgm:spPr/>
    </dgm:pt>
    <dgm:pt modelId="{61B90C59-F7DB-4447-91A7-34733DB6B3FC}" type="pres">
      <dgm:prSet presAssocID="{8C6A711B-8AB2-43E5-B96D-A4391F701BEE}" presName="linNode" presStyleCnt="0"/>
      <dgm:spPr/>
    </dgm:pt>
    <dgm:pt modelId="{BFDEEBAF-88C9-4B58-BF90-63313A63B997}" type="pres">
      <dgm:prSet presAssocID="{8C6A711B-8AB2-43E5-B96D-A4391F701BEE}" presName="parentText" presStyleLbl="node1" presStyleIdx="1" presStyleCnt="3" custScaleX="79861">
        <dgm:presLayoutVars>
          <dgm:chMax val="1"/>
          <dgm:bulletEnabled val="1"/>
        </dgm:presLayoutVars>
      </dgm:prSet>
      <dgm:spPr/>
    </dgm:pt>
    <dgm:pt modelId="{147A1CCB-70FB-4E7A-94DC-06FF9A1B7DE5}" type="pres">
      <dgm:prSet presAssocID="{8C6A711B-8AB2-43E5-B96D-A4391F701BEE}" presName="descendantText" presStyleLbl="alignAccFollowNode1" presStyleIdx="1" presStyleCnt="3" custScaleY="116450" custLinFactNeighborY="0">
        <dgm:presLayoutVars>
          <dgm:bulletEnabled val="1"/>
        </dgm:presLayoutVars>
      </dgm:prSet>
      <dgm:spPr/>
    </dgm:pt>
    <dgm:pt modelId="{D4F08969-24E0-4E5B-9D66-A0A3C4A8A9C7}" type="pres">
      <dgm:prSet presAssocID="{2F5BF0CE-0F07-47F1-9E63-5229CB7354B7}" presName="sp" presStyleCnt="0"/>
      <dgm:spPr/>
    </dgm:pt>
    <dgm:pt modelId="{2DE8B174-E445-4F55-9F03-DC7D8A6C0C21}" type="pres">
      <dgm:prSet presAssocID="{B5340645-A31B-40DC-BAF1-2AE12FFB54A3}" presName="linNode" presStyleCnt="0"/>
      <dgm:spPr/>
    </dgm:pt>
    <dgm:pt modelId="{C27F7B3A-C450-447C-8361-E58C9042EA6C}" type="pres">
      <dgm:prSet presAssocID="{B5340645-A31B-40DC-BAF1-2AE12FFB54A3}" presName="parentText" presStyleLbl="node1" presStyleIdx="2" presStyleCnt="3" custScaleX="79861">
        <dgm:presLayoutVars>
          <dgm:chMax val="1"/>
          <dgm:bulletEnabled val="1"/>
        </dgm:presLayoutVars>
      </dgm:prSet>
      <dgm:spPr/>
    </dgm:pt>
    <dgm:pt modelId="{A7B6E056-82B1-46DB-81E0-7161501EBBA8}" type="pres">
      <dgm:prSet presAssocID="{B5340645-A31B-40DC-BAF1-2AE12FFB54A3}" presName="descendantText" presStyleLbl="alignAccFollowNode1" presStyleIdx="2" presStyleCnt="3" custScaleY="116450" custLinFactNeighborY="0">
        <dgm:presLayoutVars>
          <dgm:bulletEnabled val="1"/>
        </dgm:presLayoutVars>
      </dgm:prSet>
      <dgm:spPr/>
    </dgm:pt>
  </dgm:ptLst>
  <dgm:cxnLst>
    <dgm:cxn modelId="{9B7EBC06-5C1D-4FC9-83F3-D74E65D3C52D}" type="presOf" srcId="{1127C5E7-A9A8-4D41-A0B2-4079C0DD8769}" destId="{147A1CCB-70FB-4E7A-94DC-06FF9A1B7DE5}" srcOrd="0" destOrd="2" presId="urn:microsoft.com/office/officeart/2005/8/layout/vList5"/>
    <dgm:cxn modelId="{B0ABDA09-904D-4B0A-82EE-0017F935C744}" srcId="{96F0E29E-27A5-43B3-9617-41AC32EEF5D0}" destId="{5026AABF-D9CA-4145-9AE9-AEB8413870F0}" srcOrd="0" destOrd="0" parTransId="{BA838833-6F50-4947-BAF1-A8CC250C865F}" sibTransId="{798958B5-3AEF-435F-856C-46C22CC843F9}"/>
    <dgm:cxn modelId="{36E6B815-341F-4FA8-AE3A-F570E124EB47}" srcId="{B5340645-A31B-40DC-BAF1-2AE12FFB54A3}" destId="{0CA71327-E46D-4F91-AE5F-DAF6B78C0D4B}" srcOrd="1" destOrd="0" parTransId="{B00884F2-55B3-452E-900B-B790CA2DFE3E}" sibTransId="{B34188CB-2489-4CF8-B54A-00C8ADD111FF}"/>
    <dgm:cxn modelId="{C7B4F416-F72E-4EB3-934C-4CCC0AA51593}" srcId="{B5340645-A31B-40DC-BAF1-2AE12FFB54A3}" destId="{741B20ED-BD67-4EE2-9485-7FDE00E203C9}" srcOrd="2" destOrd="0" parTransId="{31FBC483-D5AB-4295-AB39-966F4122445D}" sibTransId="{E00ADFB4-3E95-404E-A3EC-E08DE1DDD539}"/>
    <dgm:cxn modelId="{E5844218-2795-4951-9382-79873CDE869B}" type="presOf" srcId="{0CA71327-E46D-4F91-AE5F-DAF6B78C0D4B}" destId="{A7B6E056-82B1-46DB-81E0-7161501EBBA8}" srcOrd="0" destOrd="1" presId="urn:microsoft.com/office/officeart/2005/8/layout/vList5"/>
    <dgm:cxn modelId="{BCC60119-F2A1-43B7-99DE-69CDBE752D77}" type="presOf" srcId="{19A46724-1D2B-4204-9778-3E34E06C4AD2}" destId="{134B9A54-B591-4A1C-91C0-17FBF0E41975}" srcOrd="0" destOrd="1" presId="urn:microsoft.com/office/officeart/2005/8/layout/vList5"/>
    <dgm:cxn modelId="{22C9A81D-6450-45AF-A4D6-CBCE894F9A61}" type="presOf" srcId="{7B309E83-98B2-4A76-803B-249C1404B85D}" destId="{9B5740FB-E56C-4E1E-8DC1-07CD65790290}" srcOrd="0" destOrd="0" presId="urn:microsoft.com/office/officeart/2005/8/layout/vList5"/>
    <dgm:cxn modelId="{C46C9631-9F3A-4670-B394-E5DA25C244D6}" srcId="{7B309E83-98B2-4A76-803B-249C1404B85D}" destId="{B5340645-A31B-40DC-BAF1-2AE12FFB54A3}" srcOrd="2" destOrd="0" parTransId="{98259222-640F-494E-892B-264A1F9A1B2C}" sibTransId="{9CE24D1A-5110-416C-AF76-B8E83B7A6EBB}"/>
    <dgm:cxn modelId="{9C147936-EEAE-4335-BC9A-4D361348DC70}" srcId="{7B309E83-98B2-4A76-803B-249C1404B85D}" destId="{96F0E29E-27A5-43B3-9617-41AC32EEF5D0}" srcOrd="0" destOrd="0" parTransId="{BD06E75D-7009-4B3D-99D0-C03629988B8E}" sibTransId="{B4614138-B131-4480-BC8E-3FE1D9AC524C}"/>
    <dgm:cxn modelId="{890A6761-A05F-402B-99D4-98B70F4C29DF}" srcId="{B5340645-A31B-40DC-BAF1-2AE12FFB54A3}" destId="{A419F243-49AA-4D25-B247-9BCB7D4C7BE4}" srcOrd="3" destOrd="0" parTransId="{E8DC79B3-8A73-405B-95F5-2E474AB0EEBE}" sibTransId="{3D5B7357-A7ED-4C26-A54C-EEAB67B28207}"/>
    <dgm:cxn modelId="{28656763-E97B-4A77-8DAE-3D6B23A3436E}" type="presOf" srcId="{42B16699-2074-414F-B4D0-F686C2E2A9B5}" destId="{147A1CCB-70FB-4E7A-94DC-06FF9A1B7DE5}" srcOrd="0" destOrd="1" presId="urn:microsoft.com/office/officeart/2005/8/layout/vList5"/>
    <dgm:cxn modelId="{9F1EBA45-CBCD-4FD1-9B4E-521AF49126EA}" type="presOf" srcId="{05A0ACBF-D60A-4ADF-8E09-D3919761BFE7}" destId="{147A1CCB-70FB-4E7A-94DC-06FF9A1B7DE5}" srcOrd="0" destOrd="0" presId="urn:microsoft.com/office/officeart/2005/8/layout/vList5"/>
    <dgm:cxn modelId="{86E6D366-23BF-4B44-AFEB-0721F71331D8}" type="presOf" srcId="{C84035D5-034B-43A1-BB89-DFDF3EC854ED}" destId="{147A1CCB-70FB-4E7A-94DC-06FF9A1B7DE5}" srcOrd="0" destOrd="6" presId="urn:microsoft.com/office/officeart/2005/8/layout/vList5"/>
    <dgm:cxn modelId="{977AEE66-2004-4846-9B26-4BCD567555F4}" type="presOf" srcId="{588B4C50-4D0F-4B72-82E0-038B1CC5BFC1}" destId="{134B9A54-B591-4A1C-91C0-17FBF0E41975}" srcOrd="0" destOrd="4" presId="urn:microsoft.com/office/officeart/2005/8/layout/vList5"/>
    <dgm:cxn modelId="{1AEE3447-FC37-4756-952E-6000AD463851}" type="presOf" srcId="{542FA3A8-A743-47DF-AD72-E4D087C5FF10}" destId="{147A1CCB-70FB-4E7A-94DC-06FF9A1B7DE5}" srcOrd="0" destOrd="5" presId="urn:microsoft.com/office/officeart/2005/8/layout/vList5"/>
    <dgm:cxn modelId="{C53FC56A-62EA-4763-9B75-C849039BFA49}" type="presOf" srcId="{807970FE-F716-4F85-93EE-7653F2215A5D}" destId="{134B9A54-B591-4A1C-91C0-17FBF0E41975}" srcOrd="0" destOrd="2" presId="urn:microsoft.com/office/officeart/2005/8/layout/vList5"/>
    <dgm:cxn modelId="{DFFF666D-7050-46F1-B5B8-C33933854DBF}" srcId="{8C6A711B-8AB2-43E5-B96D-A4391F701BEE}" destId="{05A0ACBF-D60A-4ADF-8E09-D3919761BFE7}" srcOrd="0" destOrd="0" parTransId="{F398CB84-E99A-46FA-95D4-1C221215E3A9}" sibTransId="{BDB8824A-9CD2-41B8-B570-1A2405C41854}"/>
    <dgm:cxn modelId="{2A7CE46F-B27B-41E8-A39A-32DC8564E59D}" type="presOf" srcId="{B5340645-A31B-40DC-BAF1-2AE12FFB54A3}" destId="{C27F7B3A-C450-447C-8361-E58C9042EA6C}" srcOrd="0" destOrd="0" presId="urn:microsoft.com/office/officeart/2005/8/layout/vList5"/>
    <dgm:cxn modelId="{3A6FF852-1BA0-4D6C-A211-8F9B566CDC87}" srcId="{8C6A711B-8AB2-43E5-B96D-A4391F701BEE}" destId="{04AD3578-E80E-49BA-9B1A-2411087BCEC9}" srcOrd="3" destOrd="0" parTransId="{6AA5A2B6-9BC3-46D9-8C7F-C085D56169E2}" sibTransId="{F84CD78D-94C0-4005-AF63-31D14D44A38B}"/>
    <dgm:cxn modelId="{8832EB73-CD53-4948-8AF5-F8D8F9775AC9}" srcId="{8C6A711B-8AB2-43E5-B96D-A4391F701BEE}" destId="{542FA3A8-A743-47DF-AD72-E4D087C5FF10}" srcOrd="5" destOrd="0" parTransId="{E61A22E9-F086-4C18-B071-C79240FB59FA}" sibTransId="{AD641D3F-9A8C-4A30-8573-53CE0749593A}"/>
    <dgm:cxn modelId="{A7DFA976-81E5-4A72-958F-FA06D413B6A3}" type="presOf" srcId="{A419F243-49AA-4D25-B247-9BCB7D4C7BE4}" destId="{A7B6E056-82B1-46DB-81E0-7161501EBBA8}" srcOrd="0" destOrd="3" presId="urn:microsoft.com/office/officeart/2005/8/layout/vList5"/>
    <dgm:cxn modelId="{6C7F9277-9912-4CAF-9CC3-F6C4C1CC9A48}" srcId="{8C6A711B-8AB2-43E5-B96D-A4391F701BEE}" destId="{1127C5E7-A9A8-4D41-A0B2-4079C0DD8769}" srcOrd="2" destOrd="0" parTransId="{B0E634A9-57FE-4C66-94C1-6CFF212C3E23}" sibTransId="{3213A960-D6B9-4DB5-AE65-75023A220A76}"/>
    <dgm:cxn modelId="{F1AFAE77-E327-4F6D-B1D4-AC036E5F608D}" type="presOf" srcId="{96F0E29E-27A5-43B3-9617-41AC32EEF5D0}" destId="{230D8215-AB22-4CE1-8025-63432E4623EF}" srcOrd="0" destOrd="0" presId="urn:microsoft.com/office/officeart/2005/8/layout/vList5"/>
    <dgm:cxn modelId="{724FCD82-FF0F-4CBD-B55C-94222FB59B2F}" type="presOf" srcId="{55AD0C04-57B0-49CA-9494-F2B3F5F7A168}" destId="{134B9A54-B591-4A1C-91C0-17FBF0E41975}" srcOrd="0" destOrd="3" presId="urn:microsoft.com/office/officeart/2005/8/layout/vList5"/>
    <dgm:cxn modelId="{D5AA9D8B-B611-4CC6-B025-3160C75BF2B0}" type="presOf" srcId="{8AA03275-D6F6-4538-A5F8-BF89EF52D59D}" destId="{147A1CCB-70FB-4E7A-94DC-06FF9A1B7DE5}" srcOrd="0" destOrd="4" presId="urn:microsoft.com/office/officeart/2005/8/layout/vList5"/>
    <dgm:cxn modelId="{C86273A8-140D-4B1E-9F6B-BA4C19E7AC08}" srcId="{B5340645-A31B-40DC-BAF1-2AE12FFB54A3}" destId="{D1B72A78-E4BA-462F-B476-C6D10A83D1B5}" srcOrd="0" destOrd="0" parTransId="{AC18FBF9-1ABB-4D77-894C-1732778459A9}" sibTransId="{78CF6422-686D-47C9-949A-49FA53AF0AE5}"/>
    <dgm:cxn modelId="{1AD3DEB0-A8B5-43AC-9F60-B077F78CFD25}" type="presOf" srcId="{D1B72A78-E4BA-462F-B476-C6D10A83D1B5}" destId="{A7B6E056-82B1-46DB-81E0-7161501EBBA8}" srcOrd="0" destOrd="0" presId="urn:microsoft.com/office/officeart/2005/8/layout/vList5"/>
    <dgm:cxn modelId="{591AECB3-14DC-4558-A0FC-B1C58AEB1145}" type="presOf" srcId="{741B20ED-BD67-4EE2-9485-7FDE00E203C9}" destId="{A7B6E056-82B1-46DB-81E0-7161501EBBA8}" srcOrd="0" destOrd="2" presId="urn:microsoft.com/office/officeart/2005/8/layout/vList5"/>
    <dgm:cxn modelId="{DC0516B4-DA7D-42E0-B285-B5474F7D1BC3}" srcId="{96F0E29E-27A5-43B3-9617-41AC32EEF5D0}" destId="{55AD0C04-57B0-49CA-9494-F2B3F5F7A168}" srcOrd="3" destOrd="0" parTransId="{2E2251A4-A2DE-4CC9-9FC7-6BA3A5972BFD}" sibTransId="{0CE994CE-2A95-49AB-BCE3-CE56F08E020D}"/>
    <dgm:cxn modelId="{775226BC-61A1-4C12-8C69-F69DABADD9CB}" srcId="{8C6A711B-8AB2-43E5-B96D-A4391F701BEE}" destId="{8AA03275-D6F6-4538-A5F8-BF89EF52D59D}" srcOrd="4" destOrd="0" parTransId="{F54C452B-0A14-4FF7-829C-D7BA18BBD23A}" sibTransId="{C60CEF0E-6DCC-453E-A376-1375E005B2F5}"/>
    <dgm:cxn modelId="{A04612C8-BD3D-4690-9FB9-5AE20385CD33}" type="presOf" srcId="{5026AABF-D9CA-4145-9AE9-AEB8413870F0}" destId="{134B9A54-B591-4A1C-91C0-17FBF0E41975}" srcOrd="0" destOrd="0" presId="urn:microsoft.com/office/officeart/2005/8/layout/vList5"/>
    <dgm:cxn modelId="{40A273D3-9AE8-4641-A31E-C3A6C016C7A4}" type="presOf" srcId="{04AD3578-E80E-49BA-9B1A-2411087BCEC9}" destId="{147A1CCB-70FB-4E7A-94DC-06FF9A1B7DE5}" srcOrd="0" destOrd="3" presId="urn:microsoft.com/office/officeart/2005/8/layout/vList5"/>
    <dgm:cxn modelId="{AE68C8D3-BB55-4F95-8925-3C5BA65511E6}" srcId="{8C6A711B-8AB2-43E5-B96D-A4391F701BEE}" destId="{C84035D5-034B-43A1-BB89-DFDF3EC854ED}" srcOrd="6" destOrd="0" parTransId="{3710437C-56C5-4CC7-B9E3-9F0738013B43}" sibTransId="{E4469B94-6F94-46AE-8170-F595F611F558}"/>
    <dgm:cxn modelId="{67DB22D9-E55F-4F46-BDA9-46C3AEDAA851}" srcId="{8C6A711B-8AB2-43E5-B96D-A4391F701BEE}" destId="{42B16699-2074-414F-B4D0-F686C2E2A9B5}" srcOrd="1" destOrd="0" parTransId="{4E7667CF-CCF2-4BAB-862E-55EF590BDD2A}" sibTransId="{7CAB16FF-E908-414F-9064-E3F738207A6C}"/>
    <dgm:cxn modelId="{D09CCADD-8A61-4B4E-B06F-8FC6B1887720}" srcId="{7B309E83-98B2-4A76-803B-249C1404B85D}" destId="{8C6A711B-8AB2-43E5-B96D-A4391F701BEE}" srcOrd="1" destOrd="0" parTransId="{71A85427-9C69-43FB-84E6-EBD804083176}" sibTransId="{2F5BF0CE-0F07-47F1-9E63-5229CB7354B7}"/>
    <dgm:cxn modelId="{5EE5DBE3-74CF-4CF0-A574-3005DF3C229B}" srcId="{96F0E29E-27A5-43B3-9617-41AC32EEF5D0}" destId="{807970FE-F716-4F85-93EE-7653F2215A5D}" srcOrd="2" destOrd="0" parTransId="{B2BE8F23-53FF-4851-B897-C487BEC39FE1}" sibTransId="{DD06ADC1-CF64-445F-99BB-CDDB7F24B571}"/>
    <dgm:cxn modelId="{4D7440E5-F900-41BC-889A-A59A435DC9C2}" type="presOf" srcId="{8C6A711B-8AB2-43E5-B96D-A4391F701BEE}" destId="{BFDEEBAF-88C9-4B58-BF90-63313A63B997}" srcOrd="0" destOrd="0" presId="urn:microsoft.com/office/officeart/2005/8/layout/vList5"/>
    <dgm:cxn modelId="{DAB698F3-99B4-4CB7-9633-3FE6E9A43A9A}" srcId="{96F0E29E-27A5-43B3-9617-41AC32EEF5D0}" destId="{588B4C50-4D0F-4B72-82E0-038B1CC5BFC1}" srcOrd="4" destOrd="0" parTransId="{4A3CE179-8FD0-46C2-9441-6B53A33F90B9}" sibTransId="{79CD9848-AD2A-4F40-BA8D-A6FDD0152EC5}"/>
    <dgm:cxn modelId="{3C2C0BFD-9659-4BDA-8C42-0D725DC4A1C1}" srcId="{96F0E29E-27A5-43B3-9617-41AC32EEF5D0}" destId="{19A46724-1D2B-4204-9778-3E34E06C4AD2}" srcOrd="1" destOrd="0" parTransId="{822B0206-7929-4AE0-9238-48AD4C396E27}" sibTransId="{230499A0-DC12-4686-889A-6476F71D0FB5}"/>
    <dgm:cxn modelId="{63D3141A-D1F8-43ED-BE75-6F5EDED9D273}" type="presParOf" srcId="{9B5740FB-E56C-4E1E-8DC1-07CD65790290}" destId="{D41C7BB3-9E64-4A31-A880-40CAD9303CDC}" srcOrd="0" destOrd="0" presId="urn:microsoft.com/office/officeart/2005/8/layout/vList5"/>
    <dgm:cxn modelId="{F40C58C9-1822-42CD-9CD8-823E96BE45C8}" type="presParOf" srcId="{D41C7BB3-9E64-4A31-A880-40CAD9303CDC}" destId="{230D8215-AB22-4CE1-8025-63432E4623EF}" srcOrd="0" destOrd="0" presId="urn:microsoft.com/office/officeart/2005/8/layout/vList5"/>
    <dgm:cxn modelId="{DCF3D4DC-55CA-4FD4-AAFC-3902E0E1B881}" type="presParOf" srcId="{D41C7BB3-9E64-4A31-A880-40CAD9303CDC}" destId="{134B9A54-B591-4A1C-91C0-17FBF0E41975}" srcOrd="1" destOrd="0" presId="urn:microsoft.com/office/officeart/2005/8/layout/vList5"/>
    <dgm:cxn modelId="{6646983E-C3EC-4459-8ECA-47096CACAFAE}" type="presParOf" srcId="{9B5740FB-E56C-4E1E-8DC1-07CD65790290}" destId="{18740BB1-3483-4327-BB14-5BD1F895E72D}" srcOrd="1" destOrd="0" presId="urn:microsoft.com/office/officeart/2005/8/layout/vList5"/>
    <dgm:cxn modelId="{5B3D2750-BCBF-4C47-A3FC-5FAD1552CFEF}" type="presParOf" srcId="{9B5740FB-E56C-4E1E-8DC1-07CD65790290}" destId="{61B90C59-F7DB-4447-91A7-34733DB6B3FC}" srcOrd="2" destOrd="0" presId="urn:microsoft.com/office/officeart/2005/8/layout/vList5"/>
    <dgm:cxn modelId="{8B87C95E-A3A9-44B3-8896-E7F19D133CB4}" type="presParOf" srcId="{61B90C59-F7DB-4447-91A7-34733DB6B3FC}" destId="{BFDEEBAF-88C9-4B58-BF90-63313A63B997}" srcOrd="0" destOrd="0" presId="urn:microsoft.com/office/officeart/2005/8/layout/vList5"/>
    <dgm:cxn modelId="{7B644D58-493C-4E38-8F7F-12B9B7503A5E}" type="presParOf" srcId="{61B90C59-F7DB-4447-91A7-34733DB6B3FC}" destId="{147A1CCB-70FB-4E7A-94DC-06FF9A1B7DE5}" srcOrd="1" destOrd="0" presId="urn:microsoft.com/office/officeart/2005/8/layout/vList5"/>
    <dgm:cxn modelId="{19FD8A18-2955-4EDC-B5E7-3121BDD542D1}" type="presParOf" srcId="{9B5740FB-E56C-4E1E-8DC1-07CD65790290}" destId="{D4F08969-24E0-4E5B-9D66-A0A3C4A8A9C7}" srcOrd="3" destOrd="0" presId="urn:microsoft.com/office/officeart/2005/8/layout/vList5"/>
    <dgm:cxn modelId="{5EED9B29-C610-40C2-B313-1AAB35EB7232}" type="presParOf" srcId="{9B5740FB-E56C-4E1E-8DC1-07CD65790290}" destId="{2DE8B174-E445-4F55-9F03-DC7D8A6C0C21}" srcOrd="4" destOrd="0" presId="urn:microsoft.com/office/officeart/2005/8/layout/vList5"/>
    <dgm:cxn modelId="{BB708431-CAF9-4EB0-A835-45C36F8FBB2D}" type="presParOf" srcId="{2DE8B174-E445-4F55-9F03-DC7D8A6C0C21}" destId="{C27F7B3A-C450-447C-8361-E58C9042EA6C}" srcOrd="0" destOrd="0" presId="urn:microsoft.com/office/officeart/2005/8/layout/vList5"/>
    <dgm:cxn modelId="{C9EF8A05-5E58-4494-920E-6E64B84BDFC7}" type="presParOf" srcId="{2DE8B174-E445-4F55-9F03-DC7D8A6C0C21}" destId="{A7B6E056-82B1-46DB-81E0-7161501EBBA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49053-6D77-495E-B3ED-8598E9DEF52E}">
      <dsp:nvSpPr>
        <dsp:cNvPr id="0" name=""/>
        <dsp:cNvSpPr/>
      </dsp:nvSpPr>
      <dsp:spPr>
        <a:xfrm rot="5400000">
          <a:off x="5182471" y="-2288931"/>
          <a:ext cx="496143" cy="51110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Marcar reuniões anuais e acontecerem</a:t>
          </a:r>
        </a:p>
        <a:p>
          <a:pPr marL="57150" lvl="1" indent="-57150" algn="l" defTabSz="4445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Eleger e indicar o coordenador do ano</a:t>
          </a:r>
        </a:p>
        <a:p>
          <a:pPr marL="57150" lvl="1" indent="-57150" algn="l" defTabSz="44450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Dar conhecimento de alguma necessidade para o bom funcionamento grupo</a:t>
          </a:r>
        </a:p>
      </dsp:txBody>
      <dsp:txXfrm rot="-5400000">
        <a:off x="2874994" y="42766"/>
        <a:ext cx="5086878" cy="447703"/>
      </dsp:txXfrm>
    </dsp:sp>
    <dsp:sp modelId="{7F647A37-0CB1-49A7-B10A-32FC54F9DC4D}">
      <dsp:nvSpPr>
        <dsp:cNvPr id="0" name=""/>
        <dsp:cNvSpPr/>
      </dsp:nvSpPr>
      <dsp:spPr>
        <a:xfrm>
          <a:off x="0" y="332"/>
          <a:ext cx="2874993" cy="5325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0" lvl="0" indent="0" algn="ctr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200" kern="1200" dirty="0">
              <a:latin typeface="Calibri" panose="020F0502020204030204" pitchFamily="34" charset="0"/>
              <a:cs typeface="Calibri" panose="020F0502020204030204" pitchFamily="34" charset="0"/>
            </a:rPr>
            <a:t>1. Reiniciar </a:t>
          </a:r>
          <a:r>
            <a:rPr lang="pt-PT" sz="1200" kern="1200" dirty="0" err="1">
              <a:latin typeface="Calibri" panose="020F0502020204030204" pitchFamily="34" charset="0"/>
              <a:cs typeface="Calibri" panose="020F0502020204030204" pitchFamily="34" charset="0"/>
            </a:rPr>
            <a:t>actividade</a:t>
          </a:r>
          <a:r>
            <a:rPr lang="pt-PT" sz="1200" kern="1200" dirty="0">
              <a:latin typeface="Calibri" panose="020F0502020204030204" pitchFamily="34" charset="0"/>
              <a:cs typeface="Calibri" panose="020F0502020204030204" pitchFamily="34" charset="0"/>
            </a:rPr>
            <a:t> anual do Grupo</a:t>
          </a:r>
        </a:p>
      </dsp:txBody>
      <dsp:txXfrm>
        <a:off x="25998" y="26330"/>
        <a:ext cx="2822997" cy="480574"/>
      </dsp:txXfrm>
    </dsp:sp>
    <dsp:sp modelId="{134B9A54-B591-4A1C-91C0-17FBF0E41975}">
      <dsp:nvSpPr>
        <dsp:cNvPr id="0" name=""/>
        <dsp:cNvSpPr/>
      </dsp:nvSpPr>
      <dsp:spPr>
        <a:xfrm rot="5400000">
          <a:off x="5182471" y="-1729732"/>
          <a:ext cx="496143" cy="51110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Uma realidade: que me transforma; transforma as empresas; transforma o país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Uma reflexão partindo da experiência pessoal, no que foi negativo e positivo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Disponibilizarem uma síntese da reunião e possíveis ideias para o Congresso.</a:t>
          </a:r>
        </a:p>
      </dsp:txBody>
      <dsp:txXfrm rot="-5400000">
        <a:off x="2874994" y="601965"/>
        <a:ext cx="5086878" cy="447703"/>
      </dsp:txXfrm>
    </dsp:sp>
    <dsp:sp modelId="{230D8215-AB22-4CE1-8025-63432E4623EF}">
      <dsp:nvSpPr>
        <dsp:cNvPr id="0" name=""/>
        <dsp:cNvSpPr/>
      </dsp:nvSpPr>
      <dsp:spPr>
        <a:xfrm>
          <a:off x="0" y="559531"/>
          <a:ext cx="2874993" cy="5325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latin typeface="Calibri" panose="020F0502020204030204" pitchFamily="34" charset="0"/>
              <a:cs typeface="Calibri" panose="020F0502020204030204" pitchFamily="34" charset="0"/>
            </a:rPr>
            <a:t>2. Realizar as reuniões de Out. a Dez. sobre os   3 temas de preparação para o Congresso</a:t>
          </a:r>
        </a:p>
      </dsp:txBody>
      <dsp:txXfrm>
        <a:off x="25998" y="585529"/>
        <a:ext cx="2822997" cy="480574"/>
      </dsp:txXfrm>
    </dsp:sp>
    <dsp:sp modelId="{147A1CCB-70FB-4E7A-94DC-06FF9A1B7DE5}">
      <dsp:nvSpPr>
        <dsp:cNvPr id="0" name=""/>
        <dsp:cNvSpPr/>
      </dsp:nvSpPr>
      <dsp:spPr>
        <a:xfrm rot="5400000">
          <a:off x="5182471" y="-1170532"/>
          <a:ext cx="496143" cy="51110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Liderar a síntese dos </a:t>
          </a:r>
          <a:r>
            <a:rPr lang="pt-PT" sz="1000" kern="1200" dirty="0" err="1">
              <a:latin typeface="Calibri" panose="020F0502020204030204" pitchFamily="34" charset="0"/>
              <a:cs typeface="Calibri" panose="020F0502020204030204" pitchFamily="34" charset="0"/>
            </a:rPr>
            <a:t>CnE</a:t>
          </a: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para o Congresso;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Liderar alguma das três sessões;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Dar testemunho do grupo, ou participar nas sessões</a:t>
          </a:r>
        </a:p>
      </dsp:txBody>
      <dsp:txXfrm rot="-5400000">
        <a:off x="2874994" y="1161165"/>
        <a:ext cx="5086878" cy="447703"/>
      </dsp:txXfrm>
    </dsp:sp>
    <dsp:sp modelId="{BFDEEBAF-88C9-4B58-BF90-63313A63B997}">
      <dsp:nvSpPr>
        <dsp:cNvPr id="0" name=""/>
        <dsp:cNvSpPr/>
      </dsp:nvSpPr>
      <dsp:spPr>
        <a:xfrm>
          <a:off x="0" y="1118731"/>
          <a:ext cx="2874993" cy="5325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latin typeface="Calibri" panose="020F0502020204030204" pitchFamily="34" charset="0"/>
              <a:cs typeface="Calibri" panose="020F0502020204030204" pitchFamily="34" charset="0"/>
            </a:rPr>
            <a:t> 3. Participar nas sessões gerais de agregação e síntese dos grupos</a:t>
          </a:r>
        </a:p>
      </dsp:txBody>
      <dsp:txXfrm>
        <a:off x="25998" y="1144729"/>
        <a:ext cx="2822997" cy="480574"/>
      </dsp:txXfrm>
    </dsp:sp>
    <dsp:sp modelId="{A7B6E056-82B1-46DB-81E0-7161501EBBA8}">
      <dsp:nvSpPr>
        <dsp:cNvPr id="0" name=""/>
        <dsp:cNvSpPr/>
      </dsp:nvSpPr>
      <dsp:spPr>
        <a:xfrm rot="5400000">
          <a:off x="5182471" y="-611333"/>
          <a:ext cx="496143" cy="51110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A presença de todos é essencial .</a:t>
          </a:r>
        </a:p>
      </dsp:txBody>
      <dsp:txXfrm rot="-5400000">
        <a:off x="2874994" y="1720364"/>
        <a:ext cx="5086878" cy="447703"/>
      </dsp:txXfrm>
    </dsp:sp>
    <dsp:sp modelId="{C27F7B3A-C450-447C-8361-E58C9042EA6C}">
      <dsp:nvSpPr>
        <dsp:cNvPr id="0" name=""/>
        <dsp:cNvSpPr/>
      </dsp:nvSpPr>
      <dsp:spPr>
        <a:xfrm>
          <a:off x="0" y="1677930"/>
          <a:ext cx="2874993" cy="53257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latin typeface="Calibri" panose="020F0502020204030204" pitchFamily="34" charset="0"/>
              <a:cs typeface="Calibri" panose="020F0502020204030204" pitchFamily="34" charset="0"/>
            </a:rPr>
            <a:t>4. Participar no Congresso com todos os membros do grupo</a:t>
          </a:r>
        </a:p>
      </dsp:txBody>
      <dsp:txXfrm>
        <a:off x="25998" y="1703928"/>
        <a:ext cx="2822997" cy="480574"/>
      </dsp:txXfrm>
    </dsp:sp>
    <dsp:sp modelId="{648CB8E7-6817-4E22-92C0-074BF44F5D82}">
      <dsp:nvSpPr>
        <dsp:cNvPr id="0" name=""/>
        <dsp:cNvSpPr/>
      </dsp:nvSpPr>
      <dsp:spPr>
        <a:xfrm rot="5400000">
          <a:off x="5182471" y="-52134"/>
          <a:ext cx="496143" cy="51110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Retiro – março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kern="1200" baseline="0" dirty="0">
              <a:latin typeface="Calibri" panose="020F0502020204030204" pitchFamily="34" charset="0"/>
              <a:cs typeface="Calibri" panose="020F0502020204030204" pitchFamily="34" charset="0"/>
            </a:rPr>
            <a:t> Peregrinação – junho</a:t>
          </a:r>
        </a:p>
      </dsp:txBody>
      <dsp:txXfrm rot="-5400000">
        <a:off x="2874994" y="2279563"/>
        <a:ext cx="5086878" cy="447703"/>
      </dsp:txXfrm>
    </dsp:sp>
    <dsp:sp modelId="{298D0AF8-6076-4D65-AA02-AA9CC6481532}">
      <dsp:nvSpPr>
        <dsp:cNvPr id="0" name=""/>
        <dsp:cNvSpPr/>
      </dsp:nvSpPr>
      <dsp:spPr>
        <a:xfrm>
          <a:off x="0" y="2237129"/>
          <a:ext cx="2874993" cy="53257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latin typeface="Calibri" panose="020F0502020204030204" pitchFamily="34" charset="0"/>
              <a:cs typeface="Calibri" panose="020F0502020204030204" pitchFamily="34" charset="0"/>
            </a:rPr>
            <a:t>5. Participar no Retiro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latin typeface="Calibri" panose="020F0502020204030204" pitchFamily="34" charset="0"/>
              <a:cs typeface="Calibri" panose="020F0502020204030204" pitchFamily="34" charset="0"/>
            </a:rPr>
            <a:t>e na Peregrinação a Fátima</a:t>
          </a:r>
        </a:p>
      </dsp:txBody>
      <dsp:txXfrm>
        <a:off x="25998" y="2263127"/>
        <a:ext cx="2822997" cy="480574"/>
      </dsp:txXfrm>
    </dsp:sp>
    <dsp:sp modelId="{11F1169A-7414-46F3-B182-CEDC77B7112F}">
      <dsp:nvSpPr>
        <dsp:cNvPr id="0" name=""/>
        <dsp:cNvSpPr/>
      </dsp:nvSpPr>
      <dsp:spPr>
        <a:xfrm rot="5400000">
          <a:off x="5180788" y="507065"/>
          <a:ext cx="499508" cy="51110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kern="1200" dirty="0">
              <a:latin typeface="Calibri" panose="020F0502020204030204" pitchFamily="34" charset="0"/>
              <a:cs typeface="Calibri" panose="020F0502020204030204" pitchFamily="34" charset="0"/>
            </a:rPr>
            <a:t> Como empresa: Grande, média ou pequena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kern="1200" dirty="0">
              <a:latin typeface="Calibri" panose="020F0502020204030204" pitchFamily="34" charset="0"/>
              <a:cs typeface="Calibri" panose="020F0502020204030204" pitchFamily="34" charset="0"/>
            </a:rPr>
            <a:t> Como grupo de trabalhadores</a:t>
          </a: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kern="1200" dirty="0">
              <a:latin typeface="Calibri" panose="020F0502020204030204" pitchFamily="34" charset="0"/>
              <a:cs typeface="Calibri" panose="020F0502020204030204" pitchFamily="34" charset="0"/>
            </a:rPr>
            <a:t> Individualmente</a:t>
          </a:r>
        </a:p>
      </dsp:txBody>
      <dsp:txXfrm rot="-5400000">
        <a:off x="2874993" y="2837244"/>
        <a:ext cx="5086714" cy="450740"/>
      </dsp:txXfrm>
    </dsp:sp>
    <dsp:sp modelId="{888ABC8F-5BD0-4EAD-BB9F-3E1853F697A8}">
      <dsp:nvSpPr>
        <dsp:cNvPr id="0" name=""/>
        <dsp:cNvSpPr/>
      </dsp:nvSpPr>
      <dsp:spPr>
        <a:xfrm>
          <a:off x="0" y="2796329"/>
          <a:ext cx="2874993" cy="532570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6. Concorrer ao concurso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05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 Presépios na empresa</a:t>
          </a:r>
          <a:endParaRPr lang="pt-PT" sz="1050" kern="1200" baseline="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5998" y="2822327"/>
        <a:ext cx="2822997" cy="480574"/>
      </dsp:txXfrm>
    </dsp:sp>
    <dsp:sp modelId="{5FA17FD8-3A1E-4CCE-A2C0-07A6C55F002A}">
      <dsp:nvSpPr>
        <dsp:cNvPr id="0" name=""/>
        <dsp:cNvSpPr/>
      </dsp:nvSpPr>
      <dsp:spPr>
        <a:xfrm rot="5400000">
          <a:off x="5174421" y="1076899"/>
          <a:ext cx="496143" cy="5111098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Compromisso Pagamentos Pontuais (CPP)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Entidades familiarmente responsáveis (efr)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Semáforo da Pobreza</a:t>
          </a:r>
        </a:p>
      </dsp:txBody>
      <dsp:txXfrm rot="-5400000">
        <a:off x="2866944" y="3408596"/>
        <a:ext cx="5086878" cy="447703"/>
      </dsp:txXfrm>
    </dsp:sp>
    <dsp:sp modelId="{13809231-4E75-47EF-9151-F9EF5FCE33FF}">
      <dsp:nvSpPr>
        <dsp:cNvPr id="0" name=""/>
        <dsp:cNvSpPr/>
      </dsp:nvSpPr>
      <dsp:spPr>
        <a:xfrm>
          <a:off x="0" y="3355528"/>
          <a:ext cx="2874993" cy="532570"/>
        </a:xfrm>
        <a:prstGeom prst="roundRect">
          <a:avLst/>
        </a:prstGeom>
        <a:noFill/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1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7. Envolver a empresa nos programas da ACEGE</a:t>
          </a:r>
        </a:p>
      </dsp:txBody>
      <dsp:txXfrm>
        <a:off x="25998" y="3381526"/>
        <a:ext cx="2822997" cy="480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4B9A54-B591-4A1C-91C0-17FBF0E41975}">
      <dsp:nvSpPr>
        <dsp:cNvPr id="0" name=""/>
        <dsp:cNvSpPr/>
      </dsp:nvSpPr>
      <dsp:spPr>
        <a:xfrm rot="5400000">
          <a:off x="5306609" y="-2301263"/>
          <a:ext cx="1335384" cy="5939175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50" b="0" i="1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pt-PT" sz="1050" b="1" i="1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“Não fostes vós que me escolhestes; fui Eu que vos escolhi a vós e vos destinei a ir e a dar fruto, e fruto que permaneça</a:t>
          </a:r>
          <a:r>
            <a:rPr lang="pt-PT" sz="1050" b="1" i="0" kern="12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” Jo 15; 16</a:t>
          </a:r>
          <a:endParaRPr lang="pt-PT" sz="1050" b="1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PT" sz="105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Olhando para a história da minha vida onde fui transformado? Em que estou diferente?  </a:t>
          </a:r>
          <a:endParaRPr lang="pt-PT" sz="105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PT" sz="105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 que me fez aderir e assumir esta missão?</a:t>
          </a:r>
          <a:endParaRPr lang="pt-PT" sz="105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PT" sz="105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E o que me afasta de cumprir essa missão (falta de liberdade interior; falta de consciência da missão que me é pedida; dificuldade em mudar de estilo de vida e liderança)? Sou capaz de identificar algumas dessas situações? </a:t>
          </a:r>
          <a:endParaRPr lang="pt-PT" sz="105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Char char="•"/>
            <a:tabLst/>
            <a:defRPr/>
          </a:pPr>
          <a:r>
            <a:rPr lang="pt-PT" sz="105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 Como vivo este chamamento de Cristo para assumir uma missão na empresa?</a:t>
          </a:r>
          <a:endParaRPr lang="pt-PT" sz="105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04714" y="65820"/>
        <a:ext cx="5873987" cy="1205008"/>
      </dsp:txXfrm>
    </dsp:sp>
    <dsp:sp modelId="{230D8215-AB22-4CE1-8025-63432E4623EF}">
      <dsp:nvSpPr>
        <dsp:cNvPr id="0" name=""/>
        <dsp:cNvSpPr/>
      </dsp:nvSpPr>
      <dsp:spPr>
        <a:xfrm>
          <a:off x="336729" y="60756"/>
          <a:ext cx="2667985" cy="121513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Outubro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Uma realidade que me transforma</a:t>
          </a:r>
        </a:p>
      </dsp:txBody>
      <dsp:txXfrm>
        <a:off x="396047" y="120074"/>
        <a:ext cx="2549349" cy="1096498"/>
      </dsp:txXfrm>
    </dsp:sp>
    <dsp:sp modelId="{147A1CCB-70FB-4E7A-94DC-06FF9A1B7DE5}">
      <dsp:nvSpPr>
        <dsp:cNvPr id="0" name=""/>
        <dsp:cNvSpPr/>
      </dsp:nvSpPr>
      <dsp:spPr>
        <a:xfrm rot="5400000">
          <a:off x="5413803" y="-968149"/>
          <a:ext cx="1132019" cy="5944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 A vivência cristã do trabalho potencia a empresa como uma comunidade de pessoas / famílias, o seu valor global e os fins sociais que prossegue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Onde consigo identificar a transformação da empresa / área de responsabilidade?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Que projectos / politicas consigo identificar que foram promotoras de uma nova cultura empresarial? Como foram implementados? E quais os projectos que fracassaram?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Como nos devemos preparar para o futuro e a nova organização do trabalho?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Que projectos transformadores considero serem boas-práticas (Pag. Pontuais; EFR; Semáforo, outros)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PT" sz="1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07323" y="1493592"/>
        <a:ext cx="5889720" cy="1021497"/>
      </dsp:txXfrm>
    </dsp:sp>
    <dsp:sp modelId="{BFDEEBAF-88C9-4B58-BF90-63313A63B997}">
      <dsp:nvSpPr>
        <dsp:cNvPr id="0" name=""/>
        <dsp:cNvSpPr/>
      </dsp:nvSpPr>
      <dsp:spPr>
        <a:xfrm>
          <a:off x="336729" y="1396773"/>
          <a:ext cx="2670593" cy="121513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Novembro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Uma realidade que transforma a empresa</a:t>
          </a:r>
        </a:p>
      </dsp:txBody>
      <dsp:txXfrm>
        <a:off x="396047" y="1456091"/>
        <a:ext cx="2551957" cy="1096498"/>
      </dsp:txXfrm>
    </dsp:sp>
    <dsp:sp modelId="{A7B6E056-82B1-46DB-81E0-7161501EBBA8}">
      <dsp:nvSpPr>
        <dsp:cNvPr id="0" name=""/>
        <dsp:cNvSpPr/>
      </dsp:nvSpPr>
      <dsp:spPr>
        <a:xfrm rot="5400000">
          <a:off x="5413803" y="307742"/>
          <a:ext cx="1132019" cy="594498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“O desenvolvimento é impossível sem homens </a:t>
          </a:r>
          <a:r>
            <a:rPr lang="pt-PT" sz="1000" b="1" i="1" kern="1200" dirty="0" err="1">
              <a:latin typeface="Calibri" panose="020F0502020204030204" pitchFamily="34" charset="0"/>
              <a:cs typeface="Calibri" panose="020F0502020204030204" pitchFamily="34" charset="0"/>
            </a:rPr>
            <a:t>rectos</a:t>
          </a:r>
          <a:r>
            <a:rPr lang="pt-PT" sz="1000" b="1" i="1" kern="1200" dirty="0">
              <a:latin typeface="Calibri" panose="020F0502020204030204" pitchFamily="34" charset="0"/>
              <a:cs typeface="Calibri" panose="020F0502020204030204" pitchFamily="34" charset="0"/>
            </a:rPr>
            <a:t>, sem operadores económicos e homens políticos que sintam intensamente em suas consciências o apelo do bem comum”. (CV71)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Quais os principais temas que devíamos ter em conta para o desenvolvimento do país (A garantia da liberdade; o princípio da Subsidiariedade e a necessidade de um novo relacionamento do publico / Privado; a sustentabilidade do modelo social, económico e ambiental; a qualidade da educação…)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Como podemos construir uma sociedade do Encontro, do Cuidado e da Confiança Social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PT" sz="1000" kern="1200" dirty="0">
              <a:latin typeface="Calibri" panose="020F0502020204030204" pitchFamily="34" charset="0"/>
              <a:cs typeface="Calibri" panose="020F0502020204030204" pitchFamily="34" charset="0"/>
            </a:rPr>
            <a:t> Que contributo podemos dar para o desenvolvimento de Portugal;</a:t>
          </a:r>
        </a:p>
      </dsp:txBody>
      <dsp:txXfrm rot="-5400000">
        <a:off x="3007323" y="2769484"/>
        <a:ext cx="5889720" cy="1021497"/>
      </dsp:txXfrm>
    </dsp:sp>
    <dsp:sp modelId="{C27F7B3A-C450-447C-8361-E58C9042EA6C}">
      <dsp:nvSpPr>
        <dsp:cNvPr id="0" name=""/>
        <dsp:cNvSpPr/>
      </dsp:nvSpPr>
      <dsp:spPr>
        <a:xfrm>
          <a:off x="336729" y="2672665"/>
          <a:ext cx="2670593" cy="1215134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Dezembro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400" kern="1200" dirty="0">
              <a:latin typeface="Calibri" panose="020F0502020204030204" pitchFamily="34" charset="0"/>
              <a:cs typeface="Calibri" panose="020F0502020204030204" pitchFamily="34" charset="0"/>
            </a:rPr>
            <a:t>Uma realidade que transforma o país</a:t>
          </a:r>
        </a:p>
      </dsp:txBody>
      <dsp:txXfrm>
        <a:off x="396047" y="2731983"/>
        <a:ext cx="2551957" cy="1096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DA3F-ED3A-4897-B8F3-C49A97F730D1}" type="datetimeFigureOut">
              <a:rPr lang="ko-KR" altLang="en-US" smtClean="0"/>
              <a:t>2021-10-04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ED4F-90B4-4BD8-A817-6A0A9D03637F}" type="slidenum">
              <a:rPr lang="ko-KR" altLang="en-US" smtClean="0"/>
              <a:t>‹nº›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800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4" name="Google Shape;544;p6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335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990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4" name="Google Shape;544;p6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335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4" name="Google Shape;544;p6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003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4" name="Google Shape;544;p6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346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250" y="725488"/>
            <a:ext cx="6445250" cy="3625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3" name="Google Shape;543;p6:notes"/>
          <p:cNvSpPr txBox="1">
            <a:spLocks noGrp="1"/>
          </p:cNvSpPr>
          <p:nvPr>
            <p:ph type="body" idx="1"/>
          </p:nvPr>
        </p:nvSpPr>
        <p:spPr>
          <a:xfrm>
            <a:off x="688663" y="4593711"/>
            <a:ext cx="5512444" cy="435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4" name="Google Shape;544;p6:notes"/>
          <p:cNvSpPr txBox="1">
            <a:spLocks noGrp="1"/>
          </p:cNvSpPr>
          <p:nvPr>
            <p:ph type="sldNum" idx="12"/>
          </p:nvPr>
        </p:nvSpPr>
        <p:spPr>
          <a:xfrm>
            <a:off x="3903444" y="9185865"/>
            <a:ext cx="2984701" cy="48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650" tIns="46325" rIns="92650" bIns="463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t-PT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527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9ED4F-90B4-4BD8-A817-6A0A9D03637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19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Bernardo Macedo - Porto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pPr>
                <a:defRPr/>
              </a:pPr>
              <a:t>15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332944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Bernardo Macedo - Porto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0588C-DFFA-4901-BC38-EA6C0FC6CA0B}" type="slidenum">
              <a:rPr lang="pt-PT" altLang="pt-PT" smtClean="0"/>
              <a:pPr>
                <a:defRPr/>
              </a:pPr>
              <a:t>16</a:t>
            </a:fld>
            <a:endParaRPr lang="pt-PT" altLang="pt-PT"/>
          </a:p>
        </p:txBody>
      </p:sp>
    </p:spTree>
    <p:extLst>
      <p:ext uri="{BB962C8B-B14F-4D97-AF65-F5344CB8AC3E}">
        <p14:creationId xmlns:p14="http://schemas.microsoft.com/office/powerpoint/2010/main" val="1085004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6" y="4556522"/>
            <a:ext cx="460375" cy="43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7"/>
          <p:cNvSpPr/>
          <p:nvPr userDrawn="1"/>
        </p:nvSpPr>
        <p:spPr>
          <a:xfrm>
            <a:off x="0" y="0"/>
            <a:ext cx="9144000" cy="534591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 userDrawn="1"/>
        </p:nvSpPr>
        <p:spPr>
          <a:xfrm>
            <a:off x="4572001" y="1"/>
            <a:ext cx="4408487" cy="432197"/>
          </a:xfrm>
          <a:prstGeom prst="rect">
            <a:avLst/>
          </a:prstGeom>
        </p:spPr>
        <p:txBody>
          <a:bodyPr anchor="b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pt-PT"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Encontro Cristo na Empresa </a:t>
            </a:r>
          </a:p>
          <a:p>
            <a:pPr marL="0" indent="0" algn="r" fontAlgn="auto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pt-PT" sz="105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28 setembro 2021</a:t>
            </a:r>
          </a:p>
        </p:txBody>
      </p:sp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457200" y="1281452"/>
            <a:ext cx="8472488" cy="3373891"/>
          </a:xfrm>
        </p:spPr>
        <p:txBody>
          <a:bodyPr anchor="t"/>
          <a:lstStyle>
            <a:lvl1pPr algn="l"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PT" dirty="0"/>
              <a:t>Clique para editar o estilo</a:t>
            </a:r>
          </a:p>
        </p:txBody>
      </p:sp>
      <p:sp>
        <p:nvSpPr>
          <p:cNvPr id="10" name="Título 8">
            <a:extLst>
              <a:ext uri="{FF2B5EF4-FFF2-40B4-BE49-F238E27FC236}">
                <a16:creationId xmlns:a16="http://schemas.microsoft.com/office/drawing/2014/main" id="{33706E16-B0D5-47C2-BEA0-C6BF080DBBA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57200" y="640727"/>
            <a:ext cx="8472488" cy="53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685800"/>
            <a:endParaRPr lang="pt-PT" sz="1350" i="1" dirty="0"/>
          </a:p>
        </p:txBody>
      </p:sp>
    </p:spTree>
    <p:extLst>
      <p:ext uri="{BB962C8B-B14F-4D97-AF65-F5344CB8AC3E}">
        <p14:creationId xmlns:p14="http://schemas.microsoft.com/office/powerpoint/2010/main" val="175445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pt-PT" dirty="0"/>
          </a:p>
        </p:txBody>
      </p:sp>
      <p:sp>
        <p:nvSpPr>
          <p:cNvPr id="270" name="Google Shape;270;p7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71" name="Google Shape;27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700" y="228600"/>
            <a:ext cx="173696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0C9F64-1E3C-4D9C-80EE-C8FE3726DF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303" y="919344"/>
            <a:ext cx="7482704" cy="716302"/>
          </a:xfrm>
        </p:spPr>
        <p:txBody>
          <a:bodyPr/>
          <a:lstStyle>
            <a:lvl1pPr>
              <a:buFont typeface="+mj-lt"/>
              <a:buAutoNum type="arabicPeriod"/>
              <a:defRPr lang="pt-PT" sz="1800" b="1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342891" indent="0">
              <a:buNone/>
              <a:defRPr lang="pt-PT" sz="1600" kern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marL="557199" lvl="1" indent="-214308">
              <a:spcAft>
                <a:spcPts val="600"/>
              </a:spcAft>
              <a:buFont typeface="+mj-lt"/>
              <a:buAutoNum type="alphaLcPeriod"/>
            </a:pPr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F9EC1-D5BF-4C94-A405-7475266B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514351"/>
          </a:xfrm>
          <a:prstGeom prst="rect">
            <a:avLst/>
          </a:prstGeom>
        </p:spPr>
        <p:txBody>
          <a:bodyPr/>
          <a:lstStyle>
            <a:lvl1pPr>
              <a:defRPr kumimoji="0" lang="pt-PT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맑은 고딕"/>
                <a:cs typeface="+mn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313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7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71" name="Google Shape;271;p7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700" y="228600"/>
            <a:ext cx="1736962" cy="514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B0C9F64-1E3C-4D9C-80EE-C8FE3726DF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303" y="1256337"/>
            <a:ext cx="7482704" cy="716302"/>
          </a:xfrm>
        </p:spPr>
        <p:txBody>
          <a:bodyPr/>
          <a:lstStyle/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29596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vrnLSycu7g&amp;t=144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8r-GxbShNA" TargetMode="External"/><Relationship Id="rId7" Type="http://schemas.openxmlformats.org/officeDocument/2006/relationships/hyperlink" Target="https://www.youtube.com/watch?v=ELLwQ7MQTgU" TargetMode="External"/><Relationship Id="rId2" Type="http://schemas.openxmlformats.org/officeDocument/2006/relationships/hyperlink" Target="https://www.youtube.com/watch?v=UvrnLSycu7g&amp;t=144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encosta.com/wp-content/uploads/2020/02/Ep4_LR.mp4" TargetMode="External"/><Relationship Id="rId5" Type="http://schemas.openxmlformats.org/officeDocument/2006/relationships/hyperlink" Target="https://www.kencosta.com/wp-content/uploads/2020/02/HD2_LoRes.mp4" TargetMode="External"/><Relationship Id="rId4" Type="http://schemas.openxmlformats.org/officeDocument/2006/relationships/hyperlink" Target="https://www.youtube.com/watch?v=yruyGzI2IvM&amp;t=102s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ristonaempresa@acege.p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.libano@acege.p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E44043-2458-4F47-83EF-2F8CD60498E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Marcador de Posição do Número do Diapositivo 2">
            <a:extLst>
              <a:ext uri="{FF2B5EF4-FFF2-40B4-BE49-F238E27FC236}">
                <a16:creationId xmlns:a16="http://schemas.microsoft.com/office/drawing/2014/main" id="{CF089472-7CDD-4991-A3C5-D1C8F7FCEB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283325" y="4761310"/>
            <a:ext cx="2133600" cy="273844"/>
          </a:xfrm>
        </p:spPr>
        <p:txBody>
          <a:bodyPr/>
          <a:lstStyle/>
          <a:p>
            <a:pPr>
              <a:defRPr/>
            </a:pPr>
            <a:r>
              <a:rPr lang="en-US" altLang="pt-PT"/>
              <a:t>Slide nº </a:t>
            </a:r>
            <a:fld id="{DB038AA0-2331-4528-928E-FA51D232FC9D}" type="slidenum">
              <a:rPr lang="en-US" altLang="pt-PT" smtClean="0"/>
              <a:pPr>
                <a:defRPr/>
              </a:pPr>
              <a:t>1</a:t>
            </a:fld>
            <a:endParaRPr lang="en-US" altLang="pt-PT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7EAE019B-7138-487D-81D0-9373D176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E5BD8D-CC68-41A4-AFA3-EC3601DA43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5550" y="-970337"/>
            <a:ext cx="9179550" cy="70145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27A81B-3DF8-46A6-AAFF-5212C542FF68}"/>
              </a:ext>
            </a:extLst>
          </p:cNvPr>
          <p:cNvSpPr txBox="1">
            <a:spLocks/>
          </p:cNvSpPr>
          <p:nvPr/>
        </p:nvSpPr>
        <p:spPr bwMode="auto">
          <a:xfrm>
            <a:off x="5076056" y="2634211"/>
            <a:ext cx="3781260" cy="72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defTabSz="685800" eaLnBrk="1" hangingPunct="1">
              <a:lnSpc>
                <a:spcPct val="90000"/>
              </a:lnSpc>
              <a:defRPr/>
            </a:pPr>
            <a:r>
              <a:rPr lang="pt-PT" altLang="pt-PT" sz="2400" b="1" dirty="0">
                <a:solidFill>
                  <a:schemeClr val="bg1"/>
                </a:solidFill>
                <a:ea typeface="MS PGothic" panose="020B0600070205080204" pitchFamily="34" charset="-128"/>
              </a:rPr>
              <a:t>Abertura ano </a:t>
            </a:r>
          </a:p>
          <a:p>
            <a:pPr algn="r" defTabSz="685800" eaLnBrk="1" hangingPunct="1">
              <a:lnSpc>
                <a:spcPct val="90000"/>
              </a:lnSpc>
              <a:defRPr/>
            </a:pPr>
            <a:r>
              <a:rPr lang="pt-PT" altLang="pt-PT" sz="2400" b="1" dirty="0">
                <a:solidFill>
                  <a:schemeClr val="bg1"/>
                </a:solidFill>
                <a:ea typeface="MS PGothic" panose="020B0600070205080204" pitchFamily="34" charset="-128"/>
              </a:rPr>
              <a:t>Cristo na Empresa</a:t>
            </a:r>
          </a:p>
          <a:p>
            <a:pPr algn="r" defTabSz="685800" eaLnBrk="1" hangingPunct="1">
              <a:lnSpc>
                <a:spcPct val="90000"/>
              </a:lnSpc>
              <a:defRPr/>
            </a:pPr>
            <a:endParaRPr lang="pt-PT" altLang="pt-PT" sz="2000" b="1" dirty="0">
              <a:solidFill>
                <a:schemeClr val="bg1"/>
              </a:solidFill>
              <a:ea typeface="MS PGothic" panose="020B0600070205080204" pitchFamily="34" charset="-128"/>
            </a:endParaRPr>
          </a:p>
          <a:p>
            <a:pPr algn="r" defTabSz="685800" eaLnBrk="1" hangingPunct="1">
              <a:lnSpc>
                <a:spcPct val="90000"/>
              </a:lnSpc>
              <a:defRPr/>
            </a:pPr>
            <a:r>
              <a:rPr lang="pt-PT" altLang="pt-PT" sz="2000" b="1" dirty="0">
                <a:solidFill>
                  <a:schemeClr val="bg1"/>
                </a:solidFill>
                <a:ea typeface="MS PGothic" panose="020B0600070205080204" pitchFamily="34" charset="-128"/>
              </a:rPr>
              <a:t>Linhas orientadoras</a:t>
            </a:r>
            <a:br>
              <a:rPr lang="pt-PT" altLang="pt-PT" sz="2400" b="1" dirty="0">
                <a:solidFill>
                  <a:schemeClr val="bg1"/>
                </a:solidFill>
                <a:ea typeface="MS PGothic" panose="020B0600070205080204" pitchFamily="34" charset="-128"/>
              </a:rPr>
            </a:br>
            <a:br>
              <a:rPr lang="pt-PT" altLang="pt-PT" sz="2400" b="1" dirty="0">
                <a:solidFill>
                  <a:schemeClr val="bg1"/>
                </a:solidFill>
                <a:ea typeface="MS PGothic" panose="020B0600070205080204" pitchFamily="34" charset="-128"/>
              </a:rPr>
            </a:br>
            <a:r>
              <a:rPr lang="pt-PT" altLang="pt-PT" sz="1600" b="1" dirty="0">
                <a:solidFill>
                  <a:schemeClr val="bg1"/>
                </a:solidFill>
                <a:ea typeface="MS PGothic" panose="020B0600070205080204" pitchFamily="34" charset="-128"/>
              </a:rPr>
              <a:t>Outubro 2021</a:t>
            </a:r>
            <a:br>
              <a:rPr lang="pt-PT" altLang="pt-PT" sz="1500" b="1" dirty="0">
                <a:solidFill>
                  <a:schemeClr val="bg1"/>
                </a:solidFill>
                <a:ea typeface="MS PGothic" panose="020B0600070205080204" pitchFamily="34" charset="-128"/>
              </a:rPr>
            </a:br>
            <a:endParaRPr lang="en-US" sz="1800" dirty="0">
              <a:solidFill>
                <a:schemeClr val="bg1"/>
              </a:solidFill>
              <a:latin typeface="+mj-lt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79029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>
            <a:extLst>
              <a:ext uri="{FF2B5EF4-FFF2-40B4-BE49-F238E27FC236}">
                <a16:creationId xmlns:a16="http://schemas.microsoft.com/office/drawing/2014/main" id="{5007C429-0B5B-4D1D-84FE-EEC8C7C8D8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Imagem 3">
            <a:hlinkClick r:id="rId2"/>
            <a:extLst>
              <a:ext uri="{FF2B5EF4-FFF2-40B4-BE49-F238E27FC236}">
                <a16:creationId xmlns:a16="http://schemas.microsoft.com/office/drawing/2014/main" id="{D15A0F7C-DE5B-4ADE-98D6-B2F9E945F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44624" y="-5525"/>
            <a:ext cx="10276231" cy="514902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4E00DD4-329A-4549-B0E4-82C80F9FFF28}"/>
              </a:ext>
            </a:extLst>
          </p:cNvPr>
          <p:cNvSpPr txBox="1"/>
          <p:nvPr/>
        </p:nvSpPr>
        <p:spPr>
          <a:xfrm>
            <a:off x="31249" y="3006632"/>
            <a:ext cx="4828783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t-PT" sz="1100" dirty="0"/>
              <a:t>Como fonte de inspiração recomendamos que veja o documentário sobre a vida e obra de Enrique Shaw, o empresário santo (até ao </a:t>
            </a:r>
            <a:r>
              <a:rPr lang="pt-PT" sz="1100" dirty="0" err="1"/>
              <a:t>minutio</a:t>
            </a:r>
            <a:r>
              <a:rPr lang="pt-PT" sz="1100" dirty="0"/>
              <a:t> 8,42).</a:t>
            </a:r>
          </a:p>
          <a:p>
            <a:r>
              <a:rPr lang="pt-PT" sz="1100" dirty="0">
                <a:solidFill>
                  <a:srgbClr val="3F3F3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</a:t>
            </a:r>
            <a:r>
              <a:rPr lang="pt-PT" sz="1100" b="1" dirty="0">
                <a:solidFill>
                  <a:srgbClr val="3F3F3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</a:t>
            </a:r>
            <a:r>
              <a:rPr lang="pt-PT" sz="11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?v=UvrnLSycu7g&amp;t=144s</a:t>
            </a:r>
            <a:endParaRPr lang="pt-PT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7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01FE4-46D6-4B46-8A73-47D0D98FB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Enrique Shaw</a:t>
            </a:r>
            <a:br>
              <a:rPr lang="pt-PT" dirty="0"/>
            </a:br>
            <a:r>
              <a:rPr lang="pt-PT" dirty="0"/>
              <a:t>. Filme sobre vida - </a:t>
            </a:r>
            <a:r>
              <a:rPr lang="pt-PT" dirty="0">
                <a:hlinkClick r:id="rId2"/>
              </a:rPr>
              <a:t>https://www.youtube.com/watch?v=UvrnLSycu7g&amp;t=144s</a:t>
            </a:r>
            <a:br>
              <a:rPr lang="pt-PT" dirty="0"/>
            </a:br>
            <a:r>
              <a:rPr lang="pt-PT" dirty="0"/>
              <a:t>	- </a:t>
            </a:r>
            <a:r>
              <a:rPr lang="pt-PT" dirty="0">
                <a:hlinkClick r:id="rId3"/>
              </a:rPr>
              <a:t>https://www.youtube.com/watch?v=Y8r-GxbShNA</a:t>
            </a:r>
            <a:br>
              <a:rPr lang="pt-PT" dirty="0"/>
            </a:br>
            <a:br>
              <a:rPr lang="pt-PT" dirty="0"/>
            </a:br>
            <a:br>
              <a:rPr lang="pt-PT" dirty="0"/>
            </a:br>
            <a:r>
              <a:rPr lang="pt-PT" dirty="0" err="1"/>
              <a:t>Ken</a:t>
            </a:r>
            <a:r>
              <a:rPr lang="pt-PT" dirty="0"/>
              <a:t> Costa</a:t>
            </a:r>
            <a:br>
              <a:rPr lang="pt-PT" dirty="0"/>
            </a:br>
            <a:r>
              <a:rPr lang="pt-PT" dirty="0"/>
              <a:t>	</a:t>
            </a:r>
            <a:r>
              <a:rPr lang="pt-PT" dirty="0">
                <a:hlinkClick r:id="rId4"/>
              </a:rPr>
              <a:t>https://www.youtube.com/watch?v=yruyGzI2IvM&amp;t=102s</a:t>
            </a:r>
            <a:r>
              <a:rPr lang="pt-PT" dirty="0"/>
              <a:t> – viver com propósito </a:t>
            </a:r>
            <a:br>
              <a:rPr lang="pt-PT" dirty="0"/>
            </a:br>
            <a:br>
              <a:rPr lang="pt-PT" dirty="0"/>
            </a:br>
            <a:r>
              <a:rPr lang="pt-PT" dirty="0"/>
              <a:t>	</a:t>
            </a:r>
            <a:r>
              <a:rPr lang="pt-PT" dirty="0">
                <a:hlinkClick r:id="rId5"/>
              </a:rPr>
              <a:t>https://www.kencosta.com/wp-content/uploads/2020/02/HD2_LoRes.mp4</a:t>
            </a:r>
            <a:r>
              <a:rPr lang="pt-PT" dirty="0"/>
              <a:t> - chamados a agir</a:t>
            </a:r>
            <a:br>
              <a:rPr lang="pt-PT" dirty="0"/>
            </a:br>
            <a:br>
              <a:rPr lang="pt-PT" dirty="0"/>
            </a:br>
            <a:r>
              <a:rPr lang="pt-PT" dirty="0"/>
              <a:t>	</a:t>
            </a:r>
            <a:r>
              <a:rPr lang="pt-PT" dirty="0">
                <a:hlinkClick r:id="rId6"/>
              </a:rPr>
              <a:t>https://www.kencosta.com/wp-content/uploads/2020/02/Ep4_LR.mp4</a:t>
            </a:r>
            <a:r>
              <a:rPr lang="pt-PT" dirty="0"/>
              <a:t> - transformar a cultura do mundo +3 min</a:t>
            </a:r>
            <a:br>
              <a:rPr lang="pt-PT" dirty="0"/>
            </a:br>
            <a:br>
              <a:rPr lang="pt-PT" dirty="0"/>
            </a:br>
            <a:r>
              <a:rPr lang="pt-PT" dirty="0" err="1"/>
              <a:t>Girl</a:t>
            </a:r>
            <a:r>
              <a:rPr lang="pt-PT" dirty="0"/>
              <a:t> Move</a:t>
            </a:r>
            <a:br>
              <a:rPr lang="pt-PT" dirty="0"/>
            </a:br>
            <a:r>
              <a:rPr lang="pt-PT" dirty="0"/>
              <a:t>	</a:t>
            </a:r>
            <a:r>
              <a:rPr lang="pt-PT" dirty="0">
                <a:hlinkClick r:id="rId7"/>
              </a:rPr>
              <a:t>https://www.youtube.com/watch?v=ELLwQ7MQTgU</a:t>
            </a:r>
            <a:br>
              <a:rPr lang="pt-PT" dirty="0"/>
            </a:b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399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6B48EDC-6C84-44BD-8A04-9C56CA75F830}"/>
              </a:ext>
            </a:extLst>
          </p:cNvPr>
          <p:cNvSpPr/>
          <p:nvPr/>
        </p:nvSpPr>
        <p:spPr>
          <a:xfrm>
            <a:off x="2857500" y="638168"/>
            <a:ext cx="3429000" cy="222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endParaRPr lang="pt-PT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Posição de Conteúdo 4">
            <a:extLst>
              <a:ext uri="{FF2B5EF4-FFF2-40B4-BE49-F238E27FC236}">
                <a16:creationId xmlns:a16="http://schemas.microsoft.com/office/drawing/2014/main" id="{FB653319-C8CA-42EC-B2D6-81EC67EF77B2}"/>
              </a:ext>
            </a:extLst>
          </p:cNvPr>
          <p:cNvSpPr txBox="1">
            <a:spLocks/>
          </p:cNvSpPr>
          <p:nvPr/>
        </p:nvSpPr>
        <p:spPr>
          <a:xfrm>
            <a:off x="827584" y="848874"/>
            <a:ext cx="6840760" cy="3445751"/>
          </a:xfrm>
          <a:prstGeom prst="rect">
            <a:avLst/>
          </a:prstGeom>
        </p:spPr>
        <p:txBody>
          <a:bodyPr/>
          <a:lstStyle/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Agenda Encontro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Oração inicial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Boas-vindas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Congresso Nacional ACEGE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 e informações para o ano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Debate e partilha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20E207-381A-4EE2-9834-C12C3AA0FC80}"/>
              </a:ext>
            </a:extLst>
          </p:cNvPr>
          <p:cNvSpPr/>
          <p:nvPr/>
        </p:nvSpPr>
        <p:spPr>
          <a:xfrm>
            <a:off x="1547664" y="3219822"/>
            <a:ext cx="49685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228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e Conteúdo 4">
            <a:extLst>
              <a:ext uri="{FF2B5EF4-FFF2-40B4-BE49-F238E27FC236}">
                <a16:creationId xmlns:a16="http://schemas.microsoft.com/office/drawing/2014/main" id="{FB653319-C8CA-42EC-B2D6-81EC67EF77B2}"/>
              </a:ext>
            </a:extLst>
          </p:cNvPr>
          <p:cNvSpPr txBox="1">
            <a:spLocks/>
          </p:cNvSpPr>
          <p:nvPr/>
        </p:nvSpPr>
        <p:spPr>
          <a:xfrm>
            <a:off x="331565" y="749288"/>
            <a:ext cx="5760649" cy="2979245"/>
          </a:xfrm>
          <a:prstGeom prst="rect">
            <a:avLst/>
          </a:prstGeom>
        </p:spPr>
        <p:txBody>
          <a:bodyPr/>
          <a:lstStyle/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Desafios aos Grupos </a:t>
            </a:r>
            <a:r>
              <a:rPr lang="pt-PT" sz="1400" b="1" i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CnE</a:t>
            </a: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 202</a:t>
            </a: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  <a:cs typeface="Gill Sans SemiBold"/>
              </a:rPr>
              <a:t>1/2022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400" b="1" i="1" dirty="0">
              <a:solidFill>
                <a:schemeClr val="tx2">
                  <a:lumMod val="50000"/>
                </a:schemeClr>
              </a:solidFill>
              <a:ea typeface="MS PGothic" pitchFamily="34" charset="-128"/>
              <a:cs typeface="Gill Sans SemiBold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b="1" i="1" dirty="0">
              <a:solidFill>
                <a:schemeClr val="accent1"/>
              </a:solidFill>
              <a:ea typeface="MS PGothic" pitchFamily="34" charset="-128"/>
            </a:endParaRPr>
          </a:p>
          <a:p>
            <a:pPr lvl="2">
              <a:lnSpc>
                <a:spcPct val="107000"/>
              </a:lnSpc>
              <a:spcAft>
                <a:spcPts val="450"/>
              </a:spcAft>
            </a:pPr>
            <a:r>
              <a:rPr lang="pt-PT" sz="1050" b="1" i="1" dirty="0">
                <a:solidFill>
                  <a:schemeClr val="tx2"/>
                </a:solidFill>
                <a:ea typeface="Calibri" panose="020F0502020204030204" pitchFamily="34" charset="0"/>
              </a:rPr>
              <a:t>	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2819A3B-DDAF-47D7-A673-CF6F036F6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555189"/>
              </p:ext>
            </p:extLst>
          </p:nvPr>
        </p:nvGraphicFramePr>
        <p:xfrm>
          <a:off x="834380" y="1131590"/>
          <a:ext cx="79860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647A37-0CB1-49A7-B10A-32FC54F9D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D49053-6D77-495E-B3ED-8598E9DEF5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D8215-AB22-4CE1-8025-63432E462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4B9A54-B591-4A1C-91C0-17FBF0E4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DEEBAF-88C9-4B58-BF90-63313A63B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A1CCB-70FB-4E7A-94DC-06FF9A1B7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7F7B3A-C450-447C-8361-E58C9042E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6E056-82B1-46DB-81E0-7161501EB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8D0AF8-6076-4D65-AA02-AA9CC6481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8CB8E7-6817-4E22-92C0-074BF44F5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8ABC8F-5BD0-4EAD-BB9F-3E1853F697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F1169A-7414-46F3-B182-CEDC77B71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809231-4E75-47EF-9151-F9EF5FCE33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A17FD8-3A1E-4CCE-A2C0-07A6C55F0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6B48EDC-6C84-44BD-8A04-9C56CA75F830}"/>
              </a:ext>
            </a:extLst>
          </p:cNvPr>
          <p:cNvSpPr/>
          <p:nvPr/>
        </p:nvSpPr>
        <p:spPr>
          <a:xfrm>
            <a:off x="2857500" y="638168"/>
            <a:ext cx="3429000" cy="222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endParaRPr lang="pt-PT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Posição de Conteúdo 4">
            <a:extLst>
              <a:ext uri="{FF2B5EF4-FFF2-40B4-BE49-F238E27FC236}">
                <a16:creationId xmlns:a16="http://schemas.microsoft.com/office/drawing/2014/main" id="{FB653319-C8CA-42EC-B2D6-81EC67EF77B2}"/>
              </a:ext>
            </a:extLst>
          </p:cNvPr>
          <p:cNvSpPr txBox="1">
            <a:spLocks/>
          </p:cNvSpPr>
          <p:nvPr/>
        </p:nvSpPr>
        <p:spPr>
          <a:xfrm>
            <a:off x="331565" y="749288"/>
            <a:ext cx="5760649" cy="2979245"/>
          </a:xfrm>
          <a:prstGeom prst="rect">
            <a:avLst/>
          </a:prstGeom>
        </p:spPr>
        <p:txBody>
          <a:bodyPr/>
          <a:lstStyle/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Linhas para debate temas </a:t>
            </a: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  <a:cs typeface="Gill Sans SemiBold"/>
              </a:rPr>
              <a:t>outubro a dezembro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400" b="1" i="1" dirty="0">
              <a:solidFill>
                <a:schemeClr val="tx2">
                  <a:lumMod val="50000"/>
                </a:schemeClr>
              </a:solidFill>
              <a:ea typeface="MS PGothic" pitchFamily="34" charset="-128"/>
              <a:cs typeface="Gill Sans SemiBold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b="1" i="1" dirty="0">
              <a:solidFill>
                <a:schemeClr val="accent1"/>
              </a:solidFill>
              <a:ea typeface="MS PGothic" pitchFamily="34" charset="-128"/>
            </a:endParaRPr>
          </a:p>
          <a:p>
            <a:pPr lvl="2">
              <a:lnSpc>
                <a:spcPct val="107000"/>
              </a:lnSpc>
              <a:spcAft>
                <a:spcPts val="450"/>
              </a:spcAft>
            </a:pPr>
            <a:r>
              <a:rPr lang="pt-PT" sz="1050" b="1" i="1" dirty="0">
                <a:solidFill>
                  <a:schemeClr val="tx2"/>
                </a:solidFill>
                <a:ea typeface="Calibri" panose="020F0502020204030204" pitchFamily="34" charset="0"/>
              </a:rPr>
              <a:t>	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82819A3B-DDAF-47D7-A673-CF6F036F6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7987169"/>
              </p:ext>
            </p:extLst>
          </p:nvPr>
        </p:nvGraphicFramePr>
        <p:xfrm>
          <a:off x="-108520" y="1131590"/>
          <a:ext cx="9289033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003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0D8215-AB22-4CE1-8025-63432E4623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4B9A54-B591-4A1C-91C0-17FBF0E41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DEEBAF-88C9-4B58-BF90-63313A63B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7A1CCB-70FB-4E7A-94DC-06FF9A1B7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7F7B3A-C450-447C-8361-E58C9042EA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B6E056-82B1-46DB-81E0-7161501EB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6">
            <a:extLst>
              <a:ext uri="{FF2B5EF4-FFF2-40B4-BE49-F238E27FC236}">
                <a16:creationId xmlns:a16="http://schemas.microsoft.com/office/drawing/2014/main" id="{A8251EF4-BFE2-416B-B5F2-E2A61D919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663965"/>
              </p:ext>
            </p:extLst>
          </p:nvPr>
        </p:nvGraphicFramePr>
        <p:xfrm>
          <a:off x="1187624" y="915566"/>
          <a:ext cx="6984775" cy="400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3096">
                  <a:extLst>
                    <a:ext uri="{9D8B030D-6E8A-4147-A177-3AD203B41FA5}">
                      <a16:colId xmlns:a16="http://schemas.microsoft.com/office/drawing/2014/main" val="727483589"/>
                    </a:ext>
                  </a:extLst>
                </a:gridCol>
                <a:gridCol w="4963821">
                  <a:extLst>
                    <a:ext uri="{9D8B030D-6E8A-4147-A177-3AD203B41FA5}">
                      <a16:colId xmlns:a16="http://schemas.microsoft.com/office/drawing/2014/main" val="287476092"/>
                    </a:ext>
                  </a:extLst>
                </a:gridCol>
                <a:gridCol w="917858">
                  <a:extLst>
                    <a:ext uri="{9D8B030D-6E8A-4147-A177-3AD203B41FA5}">
                      <a16:colId xmlns:a16="http://schemas.microsoft.com/office/drawing/2014/main" val="2005815200"/>
                    </a:ext>
                  </a:extLst>
                </a:gridCol>
              </a:tblGrid>
              <a:tr h="272881"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200" i="1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518737"/>
                  </a:ext>
                </a:extLst>
              </a:tr>
              <a:tr h="330282">
                <a:tc>
                  <a:txBody>
                    <a:bodyPr/>
                    <a:lstStyle/>
                    <a:p>
                      <a:r>
                        <a:rPr lang="pt-PT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Outubro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Reunião Grupo sobre “</a:t>
                      </a: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Uma realidade que me transforma”</a:t>
                      </a:r>
                      <a:endParaRPr lang="pt-PT" sz="12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pt-PT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Participação no Concurso de Presépios 2021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13 às 18h - Missa de abertura ano ACEGE com D. Ornelas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27 - 9h - Pequeno-almoço debate sobre tema 1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006294"/>
                  </a:ext>
                </a:extLst>
              </a:tr>
              <a:tr h="451551">
                <a:tc>
                  <a:txBody>
                    <a:bodyPr/>
                    <a:lstStyle/>
                    <a:p>
                      <a:r>
                        <a:rPr lang="pt-PT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Novembro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Reunião Grupo sobre “</a:t>
                      </a: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Uma realidade que transforma a minha empresa”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24 - 9h - Pequeno-almoço debate tema 2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4102052"/>
                  </a:ext>
                </a:extLst>
              </a:tr>
              <a:tr h="342843">
                <a:tc>
                  <a:txBody>
                    <a:bodyPr/>
                    <a:lstStyle/>
                    <a:p>
                      <a:r>
                        <a:rPr lang="pt-PT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Dezembro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Entrega presépio</a:t>
                      </a:r>
                      <a:endParaRPr lang="pt-PT" sz="1200" b="0" i="0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Reunião Grupo sobre “</a:t>
                      </a: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Uma realidade que transforma o país”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8323444"/>
                  </a:ext>
                </a:extLst>
              </a:tr>
              <a:tr h="273376">
                <a:tc>
                  <a:txBody>
                    <a:bodyPr/>
                    <a:lstStyle/>
                    <a:p>
                      <a:r>
                        <a:rPr lang="pt-PT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Janeiro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.12 Pequeno almoço-debate sobre tema 3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4954278"/>
                  </a:ext>
                </a:extLst>
              </a:tr>
              <a:tr h="485560">
                <a:tc>
                  <a:txBody>
                    <a:bodyPr/>
                    <a:lstStyle/>
                    <a:p>
                      <a:r>
                        <a:rPr lang="pt-PT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Fevereiro</a:t>
                      </a:r>
                    </a:p>
                    <a:p>
                      <a:endParaRPr lang="pt-PT" sz="120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pt-PT" sz="1050" b="0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pt-PT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Março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200" b="1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4 e 5. Congresso Nacional ACEGE – 70 anos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.17 Reunião coordenadores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pt-PT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.25 a 27 Retiro com Pe. José Pinheiro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200441"/>
                  </a:ext>
                </a:extLst>
              </a:tr>
              <a:tr h="318884">
                <a:tc>
                  <a:txBody>
                    <a:bodyPr/>
                    <a:lstStyle/>
                    <a:p>
                      <a:r>
                        <a:rPr lang="pt-PT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Junho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Peregrinação Fátima</a:t>
                      </a:r>
                    </a:p>
                  </a:txBody>
                  <a:tcPr marL="68580" marR="68580" marT="34290" marB="34290"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718576"/>
                  </a:ext>
                </a:extLst>
              </a:tr>
              <a:tr h="311658">
                <a:tc>
                  <a:txBody>
                    <a:bodyPr/>
                    <a:lstStyle/>
                    <a:p>
                      <a:r>
                        <a:rPr lang="pt-PT" sz="12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Julho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 Encontro Encerramento ano e coordenadores</a:t>
                      </a:r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PT" sz="1200" dirty="0"/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78593"/>
                  </a:ext>
                </a:extLst>
              </a:tr>
            </a:tbl>
          </a:graphicData>
        </a:graphic>
      </p:graphicFrame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8EEB372-1E15-4EC4-870A-0EA9A480C78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B48EDC-6C84-44BD-8A04-9C56CA75F830}"/>
              </a:ext>
            </a:extLst>
          </p:cNvPr>
          <p:cNvSpPr/>
          <p:nvPr/>
        </p:nvSpPr>
        <p:spPr>
          <a:xfrm>
            <a:off x="2915816" y="638170"/>
            <a:ext cx="3429000" cy="222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endParaRPr lang="pt-PT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Posição de Conteúdo 4">
            <a:extLst>
              <a:ext uri="{FF2B5EF4-FFF2-40B4-BE49-F238E27FC236}">
                <a16:creationId xmlns:a16="http://schemas.microsoft.com/office/drawing/2014/main" id="{FB653319-C8CA-42EC-B2D6-81EC67EF77B2}"/>
              </a:ext>
            </a:extLst>
          </p:cNvPr>
          <p:cNvSpPr txBox="1">
            <a:spLocks/>
          </p:cNvSpPr>
          <p:nvPr/>
        </p:nvSpPr>
        <p:spPr>
          <a:xfrm>
            <a:off x="683568" y="781406"/>
            <a:ext cx="5760649" cy="3756610"/>
          </a:xfrm>
          <a:prstGeom prst="rect">
            <a:avLst/>
          </a:prstGeom>
        </p:spPr>
        <p:txBody>
          <a:bodyPr/>
          <a:lstStyle/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  <a:cs typeface="Gill Sans SemiBold"/>
              </a:rPr>
              <a:t>Calendário </a:t>
            </a:r>
            <a:r>
              <a:rPr lang="pt-PT" sz="1400" b="1" i="1" dirty="0" err="1">
                <a:solidFill>
                  <a:schemeClr val="tx2">
                    <a:lumMod val="50000"/>
                  </a:schemeClr>
                </a:solidFill>
                <a:ea typeface="MS PGothic" pitchFamily="34" charset="-128"/>
                <a:cs typeface="Gill Sans SemiBold"/>
              </a:rPr>
              <a:t>acções</a:t>
            </a: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  <a:cs typeface="Gill Sans SemiBold"/>
              </a:rPr>
              <a:t> CnE 2020 / 2021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b="1" i="1" dirty="0">
              <a:solidFill>
                <a:schemeClr val="accent1"/>
              </a:solidFill>
              <a:ea typeface="MS PGothic" pitchFamily="34" charset="-128"/>
            </a:endParaRPr>
          </a:p>
          <a:p>
            <a:pPr lvl="1"/>
            <a:endParaRPr lang="pt-PT" sz="105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2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98EEB372-1E15-4EC4-870A-0EA9A480C780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B48EDC-6C84-44BD-8A04-9C56CA75F830}"/>
              </a:ext>
            </a:extLst>
          </p:cNvPr>
          <p:cNvSpPr/>
          <p:nvPr/>
        </p:nvSpPr>
        <p:spPr>
          <a:xfrm>
            <a:off x="2915816" y="638170"/>
            <a:ext cx="3429000" cy="222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endParaRPr lang="pt-PT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Posição de Conteúdo 4">
            <a:extLst>
              <a:ext uri="{FF2B5EF4-FFF2-40B4-BE49-F238E27FC236}">
                <a16:creationId xmlns:a16="http://schemas.microsoft.com/office/drawing/2014/main" id="{FB653319-C8CA-42EC-B2D6-81EC67EF77B2}"/>
              </a:ext>
            </a:extLst>
          </p:cNvPr>
          <p:cNvSpPr txBox="1">
            <a:spLocks/>
          </p:cNvSpPr>
          <p:nvPr/>
        </p:nvSpPr>
        <p:spPr>
          <a:xfrm>
            <a:off x="1619672" y="1707654"/>
            <a:ext cx="5760649" cy="3756610"/>
          </a:xfrm>
          <a:prstGeom prst="rect">
            <a:avLst/>
          </a:prstGeom>
        </p:spPr>
        <p:txBody>
          <a:bodyPr/>
          <a:lstStyle/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  <a:cs typeface="Gill Sans SemiBold"/>
              </a:rPr>
              <a:t>Qualquer dúvida ou sugestão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400" b="1" i="1" dirty="0">
              <a:solidFill>
                <a:schemeClr val="tx2">
                  <a:lumMod val="50000"/>
                </a:schemeClr>
              </a:solidFill>
              <a:ea typeface="MS PGothic" pitchFamily="34" charset="-128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400" b="1" i="1" dirty="0">
              <a:solidFill>
                <a:schemeClr val="tx2">
                  <a:lumMod val="50000"/>
                </a:schemeClr>
              </a:solidFill>
              <a:ea typeface="MS PGothic" pitchFamily="34" charset="-128"/>
            </a:endParaRPr>
          </a:p>
          <a:p>
            <a:pPr marL="2085975" lvl="4" indent="-257175" defTabSz="685800" eaLnBrk="0" hangingPunct="0">
              <a:spcBef>
                <a:spcPct val="20000"/>
              </a:spcBef>
              <a:defRPr/>
            </a:pPr>
            <a:r>
              <a:rPr lang="pt-PT" sz="1400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  <a:hlinkClick r:id="rId3"/>
              </a:rPr>
              <a:t>cristonaempresa@acege.pt</a:t>
            </a:r>
            <a:endParaRPr lang="pt-PT" sz="1400" dirty="0">
              <a:solidFill>
                <a:schemeClr val="tx2">
                  <a:lumMod val="50000"/>
                </a:schemeClr>
              </a:solidFill>
              <a:ea typeface="MS PGothic" pitchFamily="34" charset="-128"/>
            </a:endParaRPr>
          </a:p>
          <a:p>
            <a:pPr marL="2085975" lvl="4" indent="-257175" defTabSz="685800" eaLnBrk="0" hangingPunct="0">
              <a:spcBef>
                <a:spcPct val="20000"/>
              </a:spcBef>
              <a:defRPr/>
            </a:pPr>
            <a:r>
              <a:rPr lang="pt-PT" sz="1400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  <a:hlinkClick r:id="rId4"/>
              </a:rPr>
              <a:t>j.libano@acege.pt</a:t>
            </a:r>
            <a:endParaRPr lang="pt-PT" sz="1400" dirty="0">
              <a:solidFill>
                <a:schemeClr val="tx2">
                  <a:lumMod val="50000"/>
                </a:schemeClr>
              </a:solidFill>
              <a:ea typeface="MS PGothic" pitchFamily="34" charset="-128"/>
            </a:endParaRPr>
          </a:p>
          <a:p>
            <a:pPr marL="2085975" lvl="4" indent="-257175" defTabSz="685800" eaLnBrk="0" hangingPunct="0">
              <a:spcBef>
                <a:spcPct val="20000"/>
              </a:spcBef>
              <a:defRPr/>
            </a:pPr>
            <a:endParaRPr lang="pt-PT" sz="1400" dirty="0">
              <a:solidFill>
                <a:schemeClr val="tx2">
                  <a:lumMod val="50000"/>
                </a:schemeClr>
              </a:solidFill>
              <a:ea typeface="MS PGothic" pitchFamily="34" charset="-128"/>
            </a:endParaRPr>
          </a:p>
          <a:p>
            <a:pPr marL="2085975" lvl="4" indent="-257175" defTabSz="685800" eaLnBrk="0" hangingPunct="0">
              <a:spcBef>
                <a:spcPct val="20000"/>
              </a:spcBef>
              <a:defRPr/>
            </a:pPr>
            <a:r>
              <a:rPr lang="pt-PT" sz="1400" dirty="0">
                <a:solidFill>
                  <a:schemeClr val="tx2">
                    <a:lumMod val="50000"/>
                  </a:schemeClr>
                </a:solidFill>
                <a:ea typeface="MS PGothic" pitchFamily="34" charset="-128"/>
              </a:rPr>
              <a:t>91.9986683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400" b="1" i="1" dirty="0">
              <a:solidFill>
                <a:schemeClr val="tx2">
                  <a:lumMod val="50000"/>
                </a:schemeClr>
              </a:solidFill>
              <a:ea typeface="MS PGothic" pitchFamily="34" charset="-128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b="1" i="1" dirty="0">
              <a:solidFill>
                <a:schemeClr val="accent1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5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770;p11">
            <a:extLst>
              <a:ext uri="{FF2B5EF4-FFF2-40B4-BE49-F238E27FC236}">
                <a16:creationId xmlns:a16="http://schemas.microsoft.com/office/drawing/2014/main" id="{AC7CA5D5-6996-43EB-9FAA-D6BF789B5FB9}"/>
              </a:ext>
            </a:extLst>
          </p:cNvPr>
          <p:cNvSpPr txBox="1">
            <a:spLocks/>
          </p:cNvSpPr>
          <p:nvPr/>
        </p:nvSpPr>
        <p:spPr>
          <a:xfrm>
            <a:off x="306705" y="188348"/>
            <a:ext cx="8121016" cy="5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1800" b="1" dirty="0">
                <a:solidFill>
                  <a:srgbClr val="0070C0"/>
                </a:solidFill>
              </a:rPr>
              <a:t>Introdução</a:t>
            </a:r>
            <a:endParaRPr lang="pt-PT" sz="900" b="1" dirty="0">
              <a:solidFill>
                <a:srgbClr val="0070C0"/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6DE0F4B-6C45-4754-8F0C-39D0E710EB18}"/>
              </a:ext>
            </a:extLst>
          </p:cNvPr>
          <p:cNvSpPr txBox="1"/>
          <p:nvPr/>
        </p:nvSpPr>
        <p:spPr>
          <a:xfrm>
            <a:off x="827584" y="843558"/>
            <a:ext cx="7992888" cy="4369524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Caros amigos dos Grupos Cristo na Empresa,</a:t>
            </a:r>
          </a:p>
          <a:p>
            <a:pPr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No passado dia 28 de setembro realizou-se a reunião de arranque do ano “Cristo na Empresa”. Este documento é a base do    que se apresentou, mas com o propósito de chegar a todos, tendo ou não participado no encontro.</a:t>
            </a:r>
          </a:p>
          <a:p>
            <a:pPr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A dinâmica de ser “Cristo na Empresa” enraizou-se na ACEGE e constitui um marco essencial para o seu caminho e para o        cumprimento da sua missão de “Inspirar os líderes a viver o amor e a verdade como critério de gestão e com isso, transformarem as empresas e influenciarem a sociedade”. É tambem um instrumento para a nossa Visão de “construir uma comunidade  de líderes que vivem com propósito e sentido de missão”.</a:t>
            </a:r>
          </a:p>
          <a:p>
            <a:pPr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Estamos em tempo de celebrar os 70 anos da ACEGE e por isso iremos promover o nosso Congresso Nacional, nos dias 4 e 5  de fevereiro de 2022. Será um momento de celebrar a história, mas sobretudo, um tempo para olhar o futuro, enquanto líderes, enquanto empresas, enquanto sociedade. O Congresso será mais do que os dias de encontro e por isso queremos, desde   já, fazer um caminho conjunto com os grupos “Cristo na Empresa” e com cada um dos seus membros, partilhando informação, desafiando a uma reflexão conjunta e esperando o vosso contributo </a:t>
            </a:r>
            <a:r>
              <a:rPr lang="pt-P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activo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. A base será a “Economia de Francisco” e a           possibilidade de ler o mundo e a nossa </a:t>
            </a:r>
            <a:r>
              <a:rPr lang="pt-P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acção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 a partir do coração do Santo de Assis, e de tudo o que tem vindo a ser </a:t>
            </a:r>
            <a:r>
              <a:rPr lang="pt-P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reflectido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 internacionalmente, em particular pelos jovens.     </a:t>
            </a:r>
          </a:p>
          <a:p>
            <a:pPr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Este documento é por isso um alerta para que cada Grupo inicie o ano com a realização das sua reuniões mensais, e um          desafio para que o grupo e cada membro possa entrar neste caminho de preparação do Congresso, neste caminho de               transformação dos nossos corações, das nossas empresas e da sociedade onde vivemos.  </a:t>
            </a:r>
          </a:p>
          <a:p>
            <a:pPr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Cristo escolheu-nos para participar nesta dinâmica e espera a nossa resposta!</a:t>
            </a:r>
          </a:p>
          <a:p>
            <a:pPr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				A Equipa promotora do Congresso/ A Direcção da ACEGE </a:t>
            </a:r>
          </a:p>
          <a:p>
            <a:r>
              <a:rPr lang="pt-P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395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6B48EDC-6C84-44BD-8A04-9C56CA75F830}"/>
              </a:ext>
            </a:extLst>
          </p:cNvPr>
          <p:cNvSpPr/>
          <p:nvPr/>
        </p:nvSpPr>
        <p:spPr>
          <a:xfrm>
            <a:off x="2857500" y="638168"/>
            <a:ext cx="3429000" cy="222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endParaRPr lang="pt-PT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Posição de Conteúdo 4">
            <a:extLst>
              <a:ext uri="{FF2B5EF4-FFF2-40B4-BE49-F238E27FC236}">
                <a16:creationId xmlns:a16="http://schemas.microsoft.com/office/drawing/2014/main" id="{FB653319-C8CA-42EC-B2D6-81EC67EF77B2}"/>
              </a:ext>
            </a:extLst>
          </p:cNvPr>
          <p:cNvSpPr txBox="1">
            <a:spLocks/>
          </p:cNvSpPr>
          <p:nvPr/>
        </p:nvSpPr>
        <p:spPr>
          <a:xfrm>
            <a:off x="827584" y="848874"/>
            <a:ext cx="6840760" cy="3445751"/>
          </a:xfrm>
          <a:prstGeom prst="rect">
            <a:avLst/>
          </a:prstGeom>
        </p:spPr>
        <p:txBody>
          <a:bodyPr/>
          <a:lstStyle/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Agenda Encontro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Oração inicial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Boas-vindas e realidade </a:t>
            </a:r>
            <a:r>
              <a:rPr lang="pt-PT" sz="1200" b="1" i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CnE</a:t>
            </a: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Congresso Nacional ACEGE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 e informações para o ano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20E207-381A-4EE2-9834-C12C3AA0FC80}"/>
              </a:ext>
            </a:extLst>
          </p:cNvPr>
          <p:cNvSpPr/>
          <p:nvPr/>
        </p:nvSpPr>
        <p:spPr>
          <a:xfrm>
            <a:off x="1475656" y="2145468"/>
            <a:ext cx="49685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37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6B48EDC-6C84-44BD-8A04-9C56CA75F830}"/>
              </a:ext>
            </a:extLst>
          </p:cNvPr>
          <p:cNvSpPr/>
          <p:nvPr/>
        </p:nvSpPr>
        <p:spPr>
          <a:xfrm>
            <a:off x="2857500" y="638168"/>
            <a:ext cx="3429000" cy="222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endParaRPr lang="pt-PT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Posição de Conteúdo 4">
            <a:extLst>
              <a:ext uri="{FF2B5EF4-FFF2-40B4-BE49-F238E27FC236}">
                <a16:creationId xmlns:a16="http://schemas.microsoft.com/office/drawing/2014/main" id="{FB653319-C8CA-42EC-B2D6-81EC67EF77B2}"/>
              </a:ext>
            </a:extLst>
          </p:cNvPr>
          <p:cNvSpPr txBox="1">
            <a:spLocks/>
          </p:cNvSpPr>
          <p:nvPr/>
        </p:nvSpPr>
        <p:spPr>
          <a:xfrm>
            <a:off x="251520" y="835634"/>
            <a:ext cx="8745390" cy="4184388"/>
          </a:xfrm>
          <a:prstGeom prst="rect">
            <a:avLst/>
          </a:prstGeom>
        </p:spPr>
        <p:txBody>
          <a:bodyPr/>
          <a:lstStyle/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Objectivos programa </a:t>
            </a:r>
            <a:r>
              <a:rPr lang="pt-PT" sz="1400" b="1" i="1" dirty="0" err="1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CnE</a:t>
            </a: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 2020/2021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 CnE são a principal aposta da ACEGE e nesse sentido estamos empenhados em: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5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0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pt-PT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Consolidar os grupos existentes</a:t>
            </a:r>
          </a:p>
          <a:p>
            <a:pPr lvl="2">
              <a:spcAft>
                <a:spcPts val="600"/>
              </a:spcAft>
            </a:pPr>
            <a:r>
              <a:rPr lang="pt-PT" sz="1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Ajudando os grupos a serem mais fiéis, mais unidos, mais profundos na partilha e reflexão</a:t>
            </a:r>
          </a:p>
          <a:p>
            <a:pPr lvl="2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. </a:t>
            </a: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Reforçando a proximidade com os coordenadores 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o conhecimento da realidade de cada grupo;</a:t>
            </a:r>
          </a:p>
          <a:p>
            <a:pPr lvl="2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. Realizando duas reuniões anuais de coordenadores para partilha de experiências.</a:t>
            </a:r>
          </a:p>
          <a:p>
            <a:pPr lvl="2">
              <a:spcAft>
                <a:spcPts val="600"/>
              </a:spcAft>
            </a:pPr>
            <a:endParaRPr lang="pt-PT" sz="3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pt-PT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Crescer no número e NA abrangência sectorial e geográfica</a:t>
            </a:r>
          </a:p>
          <a:p>
            <a:pPr lvl="2">
              <a:lnSpc>
                <a:spcPct val="150000"/>
              </a:lnSpc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	 . Constituindo novos grupos e envolvendo mais líderes                                                                                                                   	   nesta dinâmica, atingindo os 500 membros no fim ano.</a:t>
            </a:r>
          </a:p>
          <a:p>
            <a:pPr lvl="2">
              <a:spcAft>
                <a:spcPts val="600"/>
              </a:spcAft>
            </a:pPr>
            <a:endParaRPr lang="pt-PT" sz="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Aft>
                <a:spcPts val="600"/>
              </a:spcAft>
            </a:pPr>
            <a:r>
              <a:rPr lang="pt-PT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uma comunidade dos grupos </a:t>
            </a:r>
            <a:r>
              <a:rPr lang="pt-PT" sz="12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CnE</a:t>
            </a:r>
            <a:r>
              <a:rPr lang="pt-PT" sz="1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entre si e com a ACEGE</a:t>
            </a:r>
          </a:p>
          <a:p>
            <a:pPr lvl="2">
              <a:spcAft>
                <a:spcPts val="600"/>
              </a:spcAft>
            </a:pPr>
            <a:r>
              <a:rPr lang="pt-PT" sz="1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Promovendo </a:t>
            </a:r>
            <a:r>
              <a:rPr lang="pt-PT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acções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reflexão e aprofundamento da Fé conjuntas (retiro e peregrinação)</a:t>
            </a:r>
          </a:p>
          <a:p>
            <a:pPr lvl="2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. Reforçando a comunicação com uma newsletter mensal para os grupos </a:t>
            </a:r>
          </a:p>
          <a:p>
            <a:pPr lvl="2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. Sistematizando e disponibilizando novos temas no site</a:t>
            </a:r>
          </a:p>
          <a:p>
            <a:pPr lvl="2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. Propondo o envolvimento dos grupos e membros no Congresso Nacional e programas ACEGE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BC9C960-370C-4403-B987-DEED59469BAA}"/>
              </a:ext>
            </a:extLst>
          </p:cNvPr>
          <p:cNvSpPr txBox="1"/>
          <p:nvPr/>
        </p:nvSpPr>
        <p:spPr>
          <a:xfrm>
            <a:off x="8316416" y="304560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462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9BE8915-9894-4AC2-9FB2-2A9002C11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722" y="2643758"/>
            <a:ext cx="2984750" cy="109909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A984D2-4FCF-4B94-9AC3-8EDE26A56A83}"/>
              </a:ext>
            </a:extLst>
          </p:cNvPr>
          <p:cNvSpPr txBox="1"/>
          <p:nvPr/>
        </p:nvSpPr>
        <p:spPr>
          <a:xfrm>
            <a:off x="8244408" y="3045609"/>
            <a:ext cx="5040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462</a:t>
            </a:r>
          </a:p>
        </p:txBody>
      </p:sp>
    </p:spTree>
    <p:extLst>
      <p:ext uri="{BB962C8B-B14F-4D97-AF65-F5344CB8AC3E}">
        <p14:creationId xmlns:p14="http://schemas.microsoft.com/office/powerpoint/2010/main" val="34214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3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66B48EDC-6C84-44BD-8A04-9C56CA75F830}"/>
              </a:ext>
            </a:extLst>
          </p:cNvPr>
          <p:cNvSpPr/>
          <p:nvPr/>
        </p:nvSpPr>
        <p:spPr>
          <a:xfrm>
            <a:off x="2857500" y="638168"/>
            <a:ext cx="3429000" cy="22224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lnSpc>
                <a:spcPct val="107000"/>
              </a:lnSpc>
              <a:buFont typeface="+mj-lt"/>
              <a:buAutoNum type="arabicPeriod"/>
            </a:pPr>
            <a:endParaRPr lang="pt-PT" sz="825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Marcador de Posição de Conteúdo 4">
            <a:extLst>
              <a:ext uri="{FF2B5EF4-FFF2-40B4-BE49-F238E27FC236}">
                <a16:creationId xmlns:a16="http://schemas.microsoft.com/office/drawing/2014/main" id="{FB653319-C8CA-42EC-B2D6-81EC67EF77B2}"/>
              </a:ext>
            </a:extLst>
          </p:cNvPr>
          <p:cNvSpPr txBox="1">
            <a:spLocks/>
          </p:cNvSpPr>
          <p:nvPr/>
        </p:nvSpPr>
        <p:spPr>
          <a:xfrm>
            <a:off x="827584" y="848874"/>
            <a:ext cx="6840760" cy="3445751"/>
          </a:xfrm>
          <a:prstGeom prst="rect">
            <a:avLst/>
          </a:prstGeom>
        </p:spPr>
        <p:txBody>
          <a:bodyPr/>
          <a:lstStyle/>
          <a:p>
            <a:pPr marL="257175" indent="-257175" defTabSz="685800" eaLnBrk="0" hangingPunct="0">
              <a:spcBef>
                <a:spcPct val="20000"/>
              </a:spcBef>
              <a:defRPr/>
            </a:pPr>
            <a:r>
              <a:rPr lang="pt-PT" sz="1400" b="1" i="1" dirty="0">
                <a:solidFill>
                  <a:schemeClr val="tx2">
                    <a:lumMod val="50000"/>
                  </a:schemeClr>
                </a:solidFill>
                <a:latin typeface="+mj-lt"/>
                <a:ea typeface="MS PGothic" pitchFamily="34" charset="-128"/>
                <a:cs typeface="Gill Sans SemiBold"/>
              </a:rPr>
              <a:t>Agenda Encontro</a:t>
            </a: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 defTabSz="685800" eaLnBrk="0" hangingPunct="0">
              <a:spcBef>
                <a:spcPct val="20000"/>
              </a:spcBef>
              <a:defRPr/>
            </a:pPr>
            <a:endParaRPr lang="pt-PT" sz="1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Oração inicial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Boas-vindas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Congresso Nacional ACEGE</a:t>
            </a: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endParaRPr lang="pt-PT" sz="12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450"/>
              </a:spcAft>
              <a:buAutoNum type="arabicPeriod"/>
            </a:pPr>
            <a:r>
              <a:rPr lang="pt-PT" sz="1200" b="1" i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Desafios e informações para o ano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020E207-381A-4EE2-9834-C12C3AA0FC80}"/>
              </a:ext>
            </a:extLst>
          </p:cNvPr>
          <p:cNvSpPr/>
          <p:nvPr/>
        </p:nvSpPr>
        <p:spPr>
          <a:xfrm>
            <a:off x="1494206" y="2715766"/>
            <a:ext cx="496855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5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770;p11">
            <a:extLst>
              <a:ext uri="{FF2B5EF4-FFF2-40B4-BE49-F238E27FC236}">
                <a16:creationId xmlns:a16="http://schemas.microsoft.com/office/drawing/2014/main" id="{AC7CA5D5-6996-43EB-9FAA-D6BF789B5FB9}"/>
              </a:ext>
            </a:extLst>
          </p:cNvPr>
          <p:cNvSpPr txBox="1">
            <a:spLocks/>
          </p:cNvSpPr>
          <p:nvPr/>
        </p:nvSpPr>
        <p:spPr>
          <a:xfrm>
            <a:off x="306705" y="188348"/>
            <a:ext cx="8121016" cy="5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1800" b="1" dirty="0">
                <a:solidFill>
                  <a:srgbClr val="0070C0"/>
                </a:solidFill>
              </a:rPr>
              <a:t>Congresso Nacional ACEGE 2022</a:t>
            </a:r>
            <a:endParaRPr lang="pt-PT" sz="900" b="1" dirty="0">
              <a:solidFill>
                <a:srgbClr val="0070C0"/>
              </a:solidFill>
            </a:endParaRP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6DE0F4B-6C45-4754-8F0C-39D0E710EB18}"/>
              </a:ext>
            </a:extLst>
          </p:cNvPr>
          <p:cNvSpPr txBox="1"/>
          <p:nvPr/>
        </p:nvSpPr>
        <p:spPr>
          <a:xfrm>
            <a:off x="1187624" y="843558"/>
            <a:ext cx="780042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pt-PT" sz="1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Objectivo</a:t>
            </a: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57199" lvl="1" indent="-214308">
              <a:spcAft>
                <a:spcPts val="600"/>
              </a:spcAft>
              <a:buFont typeface="+mj-lt"/>
              <a:buAutoNum type="alphaLcPeriod"/>
            </a:pPr>
            <a:r>
              <a:rPr lang="pt-PT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Congregar, inspirar e motivar os associados da ACEGE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para a sua missão apostólica no trabalho:</a:t>
            </a:r>
          </a:p>
          <a:p>
            <a:pPr marL="342892" lvl="1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Oferecer uma experiência pessoal de pertença</a:t>
            </a:r>
          </a:p>
          <a:p>
            <a:pPr marL="342892" lvl="1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Promover um maior vinculo e união entre todos e com a ACEGE;</a:t>
            </a:r>
          </a:p>
          <a:p>
            <a:pPr marL="342892" lvl="1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Ganhar consciência de que é possível, em toda a qualquer circunstância, cumprir a nossa missão apostólica </a:t>
            </a:r>
          </a:p>
          <a:p>
            <a:pPr marL="571492" lvl="1" indent="-228600">
              <a:spcAft>
                <a:spcPts val="600"/>
              </a:spcAft>
              <a:buAutoNum type="alphaLcPeriod" startAt="2"/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Afirmar no espaço público aquilo em que acreditamos, contribuindo para o debate público</a:t>
            </a:r>
          </a:p>
          <a:p>
            <a:pPr marL="571492" lvl="1" indent="-228600">
              <a:spcAft>
                <a:spcPts val="600"/>
              </a:spcAft>
              <a:buAutoNum type="alphaLcPeriod" startAt="2"/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a cultura do encontro 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 diversidade no debate (entre distintas visões e gerações)</a:t>
            </a:r>
          </a:p>
          <a:p>
            <a:pPr marL="342892" lvl="1">
              <a:spcAft>
                <a:spcPts val="600"/>
              </a:spcAft>
            </a:pP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Data e formato: </a:t>
            </a:r>
            <a:r>
              <a:rPr lang="pt-PT" sz="1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e 5 Fevereiro de 2022</a:t>
            </a:r>
          </a:p>
          <a:p>
            <a:pPr marL="557199" lvl="1" indent="-214308">
              <a:spcAft>
                <a:spcPts val="600"/>
              </a:spcAft>
              <a:buFont typeface="+mj-lt"/>
              <a:buAutoNum type="alphaLcPeriod"/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Tarde de sexta-feira e sábado todo o dia;</a:t>
            </a:r>
          </a:p>
          <a:p>
            <a:pPr marL="557199" lvl="1" indent="-214308">
              <a:spcAft>
                <a:spcPts val="600"/>
              </a:spcAft>
              <a:buFont typeface="+mj-lt"/>
              <a:buAutoNum type="alphaLcPeriod"/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Hibrido - com proposta de presencial para a maioria dos participantes</a:t>
            </a:r>
          </a:p>
          <a:p>
            <a:pPr>
              <a:spcAft>
                <a:spcPts val="600"/>
              </a:spcAft>
            </a:pPr>
            <a:endParaRPr lang="pt-P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Publico alvo: </a:t>
            </a:r>
          </a:p>
          <a:p>
            <a:pPr marL="557199" lvl="1" indent="-214308">
              <a:spcAft>
                <a:spcPts val="600"/>
              </a:spcAft>
              <a:buFont typeface="+mj-lt"/>
              <a:buAutoNum type="alphaLcPeriod"/>
            </a:pPr>
            <a:r>
              <a:rPr lang="pt-PT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Associados da ACEGE (600 participantes)</a:t>
            </a:r>
          </a:p>
          <a:p>
            <a:pPr marL="557199" lvl="1" indent="-214308">
              <a:spcAft>
                <a:spcPts val="600"/>
              </a:spcAft>
              <a:buFont typeface="+mj-lt"/>
              <a:buAutoNum type="alphaLcPeriod"/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Líderes organizacionais e decisores</a:t>
            </a:r>
          </a:p>
        </p:txBody>
      </p:sp>
    </p:spTree>
    <p:extLst>
      <p:ext uri="{BB962C8B-B14F-4D97-AF65-F5344CB8AC3E}">
        <p14:creationId xmlns:p14="http://schemas.microsoft.com/office/powerpoint/2010/main" val="5900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50">
            <a:extLst>
              <a:ext uri="{FF2B5EF4-FFF2-40B4-BE49-F238E27FC236}">
                <a16:creationId xmlns:a16="http://schemas.microsoft.com/office/drawing/2014/main" id="{66DE0F4B-6C45-4754-8F0C-39D0E710EB18}"/>
              </a:ext>
            </a:extLst>
          </p:cNvPr>
          <p:cNvSpPr txBox="1"/>
          <p:nvPr/>
        </p:nvSpPr>
        <p:spPr>
          <a:xfrm>
            <a:off x="1043608" y="1059582"/>
            <a:ext cx="7704856" cy="364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Tema:</a:t>
            </a:r>
          </a:p>
          <a:p>
            <a:r>
              <a:rPr lang="pt-PT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pt-PT" sz="14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Uma realidade que transforma! </a:t>
            </a:r>
            <a:endParaRPr lang="pt-PT" sz="1200" b="1" i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12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contributos para o futuro de Portugal à luz da “Economia de Francisco”</a:t>
            </a:r>
          </a:p>
          <a:p>
            <a:endParaRPr lang="pt-PT" sz="12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792" lvl="1" indent="-167875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270465" algn="l"/>
              </a:tabLs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70 anos de história com várias gerações de líderes empresariais empenhados no futuro das suas empresas e   do país, desafiam a ACEGE a promover um olhar sobre o ecossistema empresarial, contribuindo para procurar respostas para temas estruturais que afetam a vida das pessoas, empresas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 e do país.</a:t>
            </a:r>
          </a:p>
          <a:p>
            <a:pPr marL="685792" lvl="1" indent="-167875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270465" algn="l"/>
              </a:tabLs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Um desafio que se enquadra no convite do Papa Francisco, inicialmente lançado aos jovens, de pensar a           realidade económica à luz da “Economia de Francisco”, com um olhar de Fé, sem preconceitos mas com a          liberdade de quem  quer contribuir para o Bem Comum. Mas também na sequencia da </a:t>
            </a:r>
            <a:r>
              <a:rPr lang="pt-P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Laudato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 Si, a visão da  “Casa Comum” e da </a:t>
            </a:r>
            <a:r>
              <a:rPr lang="pt-P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Frateli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 Tutti que nos consciencializa e apela para o “Amor ao próximo”.</a:t>
            </a:r>
          </a:p>
          <a:p>
            <a:pPr marL="685792" lvl="1" indent="-167875">
              <a:lnSpc>
                <a:spcPct val="150000"/>
              </a:lnSpc>
              <a:spcAft>
                <a:spcPts val="900"/>
              </a:spcAft>
              <a:buFont typeface="Arial" panose="020B0604020202020204" pitchFamily="34" charset="0"/>
              <a:buChar char="•"/>
              <a:tabLst>
                <a:tab pos="2270465" algn="l"/>
              </a:tabLs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Um olhar que reafirme a presença transformadora da comunidade ACEGE 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de Cristo na nossa vida, nas            empresas e na sociedade, que permita dar corpo a uma economia baseada nas pessoas, e para as pessoas.</a:t>
            </a:r>
          </a:p>
        </p:txBody>
      </p:sp>
      <p:sp>
        <p:nvSpPr>
          <p:cNvPr id="4" name="Google Shape;770;p11">
            <a:extLst>
              <a:ext uri="{FF2B5EF4-FFF2-40B4-BE49-F238E27FC236}">
                <a16:creationId xmlns:a16="http://schemas.microsoft.com/office/drawing/2014/main" id="{E8911146-F274-4DDA-9EFF-E0C780458CFC}"/>
              </a:ext>
            </a:extLst>
          </p:cNvPr>
          <p:cNvSpPr txBox="1">
            <a:spLocks/>
          </p:cNvSpPr>
          <p:nvPr/>
        </p:nvSpPr>
        <p:spPr>
          <a:xfrm>
            <a:off x="306705" y="177593"/>
            <a:ext cx="8121016" cy="5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1800" b="1" dirty="0">
                <a:solidFill>
                  <a:srgbClr val="0070C0"/>
                </a:solidFill>
              </a:rPr>
              <a:t>Congresso Nacional ACEGE 2022</a:t>
            </a:r>
            <a:endParaRPr lang="pt-PT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26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50">
            <a:extLst>
              <a:ext uri="{FF2B5EF4-FFF2-40B4-BE49-F238E27FC236}">
                <a16:creationId xmlns:a16="http://schemas.microsoft.com/office/drawing/2014/main" id="{66DE0F4B-6C45-4754-8F0C-39D0E710EB18}"/>
              </a:ext>
            </a:extLst>
          </p:cNvPr>
          <p:cNvSpPr txBox="1"/>
          <p:nvPr/>
        </p:nvSpPr>
        <p:spPr>
          <a:xfrm>
            <a:off x="467544" y="692101"/>
            <a:ext cx="8568952" cy="4139595"/>
          </a:xfrm>
          <a:prstGeom prst="rect">
            <a:avLst/>
          </a:prstGeom>
          <a:noFill/>
        </p:spPr>
        <p:txBody>
          <a:bodyPr wrap="square" numCol="1" spcCol="180000">
            <a:spAutoFit/>
          </a:bodyPr>
          <a:lstStyle/>
          <a:p>
            <a:pPr>
              <a:spcAft>
                <a:spcPts val="3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4.1 Painéis Congresso</a:t>
            </a:r>
          </a:p>
          <a:p>
            <a:pPr marL="337177" lvl="1">
              <a:spcAft>
                <a:spcPts val="3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Abertura - 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ACEGE 70 anos o passado-presente-e-futuro</a:t>
            </a:r>
          </a:p>
          <a:p>
            <a:pPr marL="337177" lvl="1">
              <a:spcAft>
                <a:spcPts val="3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Homenagem aos associados com 25 e 40 anos de sócios</a:t>
            </a:r>
          </a:p>
          <a:p>
            <a:pPr marL="337177" lvl="1">
              <a:spcAft>
                <a:spcPts val="300"/>
              </a:spcAft>
            </a:pPr>
            <a:endParaRPr lang="pt-P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7177" lvl="1">
              <a:spcAft>
                <a:spcPts val="3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1º. Uma realidade que me/nos transforma</a:t>
            </a:r>
            <a:endParaRPr lang="pt-PT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7177" lvl="1">
              <a:spcAft>
                <a:spcPts val="300"/>
              </a:spcAft>
            </a:pPr>
            <a:r>
              <a:rPr lang="pt-PT" sz="12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“Não fostes vós que me escolhestes; fui Eu que vos escolhi a vós e vos destinei a ir e a dar fruto, e fruto que permaneça”  </a:t>
            </a:r>
            <a:r>
              <a:rPr lang="pt-PT" sz="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Jo 15; 16</a:t>
            </a:r>
            <a:endParaRPr lang="pt-PT" sz="1050" i="1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7177" lvl="1">
              <a:spcAft>
                <a:spcPts val="300"/>
              </a:spcAft>
            </a:pPr>
            <a:r>
              <a:rPr lang="pt-PT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 sinto este desafio? Como vivemos – ou temos vivido - esta realidade? Como nos podemos inspirar a estar mais unidos a      todos (e a Deus)? Quem nos pode inspirar? A que me sinto chamado, a que missão?</a:t>
            </a:r>
          </a:p>
          <a:p>
            <a:pPr marL="337177" lvl="2">
              <a:spcAft>
                <a:spcPts val="300"/>
              </a:spcAft>
            </a:pPr>
            <a:endParaRPr lang="pt-P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7177" lvl="2">
              <a:spcAft>
                <a:spcPts val="3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2º. Uma realidade que transforma as empresas</a:t>
            </a:r>
          </a:p>
          <a:p>
            <a:pPr marL="337177" lvl="2">
              <a:spcAft>
                <a:spcPts val="300"/>
              </a:spcAft>
            </a:pPr>
            <a:r>
              <a:rPr lang="pt-PT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Reconhecemos na empresa um bem social inestimável que tem origem na iniciativa, no risco e na capacidade de indivíduos,    que só ganha sentido nos fins sociais que prossegue</a:t>
            </a:r>
            <a:r>
              <a:rPr lang="pt-PT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(código ética ACEGE)</a:t>
            </a:r>
            <a:endParaRPr lang="pt-PT" sz="1050" i="1" dirty="0">
              <a:solidFill>
                <a:srgbClr val="FF0000"/>
              </a:solidFill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7177" lvl="2">
              <a:spcAft>
                <a:spcPts val="300"/>
              </a:spcAft>
            </a:pP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Que </a:t>
            </a:r>
            <a:r>
              <a:rPr lang="pt-PT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projectos</a:t>
            </a:r>
            <a:r>
              <a:rPr lang="pt-PT" sz="1200" dirty="0">
                <a:latin typeface="Calibri" panose="020F0502020204030204" pitchFamily="34" charset="0"/>
                <a:cs typeface="Calibri" panose="020F0502020204030204" pitchFamily="34" charset="0"/>
              </a:rPr>
              <a:t> nos podem inspirar? Que fracassos vivemos e que lições tirámos? Podemos influenciar mais? A que me                     comprometo?</a:t>
            </a:r>
          </a:p>
          <a:p>
            <a:pPr marL="337177">
              <a:spcAft>
                <a:spcPts val="300"/>
              </a:spcAft>
            </a:pPr>
            <a:endParaRPr lang="pt-PT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7177">
              <a:spcAft>
                <a:spcPts val="3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Uma realidade que transforma a sociedade, o País</a:t>
            </a:r>
          </a:p>
          <a:p>
            <a:pPr marL="337177">
              <a:spcAft>
                <a:spcPts val="300"/>
              </a:spcAft>
            </a:pPr>
            <a:r>
              <a:rPr lang="pt-PT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“O desenvolvimento é impossível sem homens retos, sem operadores económicos e homens políticos que sintam intensamente em suas consciências o apelo do bem comum”. </a:t>
            </a:r>
            <a:r>
              <a:rPr lang="pt-PT" sz="1050" i="1" dirty="0">
                <a:latin typeface="Calibri" panose="020F0502020204030204" pitchFamily="34" charset="0"/>
                <a:cs typeface="Calibri" panose="020F0502020204030204" pitchFamily="34" charset="0"/>
              </a:rPr>
              <a:t>(Caritas </a:t>
            </a:r>
            <a:r>
              <a:rPr lang="pt-PT" sz="1050" i="1" dirty="0" err="1">
                <a:latin typeface="Calibri" panose="020F0502020204030204" pitchFamily="34" charset="0"/>
                <a:cs typeface="Calibri" panose="020F0502020204030204" pitchFamily="34" charset="0"/>
              </a:rPr>
              <a:t>Veritate</a:t>
            </a:r>
            <a:r>
              <a:rPr lang="pt-PT" sz="1050" i="1" dirty="0">
                <a:latin typeface="Calibri" panose="020F0502020204030204" pitchFamily="34" charset="0"/>
                <a:cs typeface="Calibri" panose="020F0502020204030204" pitchFamily="34" charset="0"/>
              </a:rPr>
              <a:t> 71)</a:t>
            </a:r>
          </a:p>
          <a:p>
            <a:pPr marL="337177">
              <a:spcAft>
                <a:spcPts val="3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que temos para propor ao país a partir da nossa experiência pessoal e profissional? Eu, enquanto líder, como decidiria?</a:t>
            </a:r>
          </a:p>
        </p:txBody>
      </p:sp>
      <p:sp>
        <p:nvSpPr>
          <p:cNvPr id="4" name="Google Shape;770;p11">
            <a:extLst>
              <a:ext uri="{FF2B5EF4-FFF2-40B4-BE49-F238E27FC236}">
                <a16:creationId xmlns:a16="http://schemas.microsoft.com/office/drawing/2014/main" id="{C0628BBD-3567-488A-A5DC-750FF3F5F126}"/>
              </a:ext>
            </a:extLst>
          </p:cNvPr>
          <p:cNvSpPr txBox="1">
            <a:spLocks/>
          </p:cNvSpPr>
          <p:nvPr/>
        </p:nvSpPr>
        <p:spPr>
          <a:xfrm>
            <a:off x="357936" y="144936"/>
            <a:ext cx="8121016" cy="5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1800" b="1" dirty="0">
                <a:solidFill>
                  <a:srgbClr val="0070C0"/>
                </a:solidFill>
              </a:rPr>
              <a:t>Congresso Nacional ACEGE 2022</a:t>
            </a:r>
            <a:endParaRPr lang="pt-PT" sz="900" b="1" dirty="0">
              <a:solidFill>
                <a:srgbClr val="0070C0"/>
              </a:solidFill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E0E6057-1E00-4A57-AEC1-0AC2D669D9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5230" y="1695008"/>
          <a:ext cx="621506" cy="360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bjeto da Shell do Packager" showAsIcon="1" r:id="rId4" imgW="828360" imgH="481320" progId="Package">
                  <p:embed/>
                </p:oleObj>
              </mc:Choice>
              <mc:Fallback>
                <p:oleObj name="Objeto da Shell do Packager" showAsIcon="1" r:id="rId4" imgW="828360" imgH="481320" progId="Package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E0E6057-1E00-4A57-AEC1-0AC2D669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95230" y="1695008"/>
                        <a:ext cx="621506" cy="360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003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aixaDeTexto 50">
            <a:extLst>
              <a:ext uri="{FF2B5EF4-FFF2-40B4-BE49-F238E27FC236}">
                <a16:creationId xmlns:a16="http://schemas.microsoft.com/office/drawing/2014/main" id="{66DE0F4B-6C45-4754-8F0C-39D0E710EB18}"/>
              </a:ext>
            </a:extLst>
          </p:cNvPr>
          <p:cNvSpPr txBox="1"/>
          <p:nvPr/>
        </p:nvSpPr>
        <p:spPr>
          <a:xfrm>
            <a:off x="467544" y="843558"/>
            <a:ext cx="78488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Um Congresso em Caminho …</a:t>
            </a:r>
          </a:p>
          <a:p>
            <a:pPr>
              <a:spcAft>
                <a:spcPts val="600"/>
              </a:spcAft>
            </a:pPr>
            <a:endParaRPr lang="pt-PT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Este é um Congresso que queremos seja um caminho, com um principio, um meio, mas sem um fim… </a:t>
            </a:r>
          </a:p>
          <a:p>
            <a:pPr marL="342892">
              <a:spcAft>
                <a:spcPts val="600"/>
              </a:spcAft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 Congresso integrado na dinâmica da ACEGE, na realidade dos Grupos Cristo na Empresa, da ACEGE Next, e principalmente, integrado na realidade de cada um, como ponto de partida. </a:t>
            </a:r>
          </a:p>
          <a:p>
            <a:pPr marL="342892">
              <a:spcAft>
                <a:spcPts val="600"/>
              </a:spcAft>
            </a:pPr>
            <a:endParaRPr lang="pt-PT" sz="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892">
              <a:spcAft>
                <a:spcPts val="600"/>
              </a:spcAft>
            </a:pPr>
            <a:r>
              <a:rPr lang="pt-PT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 1 - Preparação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outubro / dezembro, envolvimento dos associados numa reflexão ampla sobre o tema e dinâmica propostas, através de debate, grupos de reflexão e trabalho sobre as grandes temáticas para o congresso:</a:t>
            </a:r>
          </a:p>
          <a:p>
            <a:pPr marL="1371566" lvl="4" indent="-388134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Núcleos com a liderança de temas sectoriais/regionais;</a:t>
            </a:r>
          </a:p>
          <a:p>
            <a:pPr marL="1371566" lvl="4" indent="-388134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Grupos Cristo na Empresa</a:t>
            </a:r>
          </a:p>
          <a:p>
            <a:pPr marL="1371566" lvl="4" indent="-388134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Acege Next e a Economia de Francisco Portugal;</a:t>
            </a:r>
          </a:p>
          <a:p>
            <a:pPr marL="1371566" lvl="4" indent="-388134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Associações católicas de profissionais: Juristas, Médicos e outras</a:t>
            </a:r>
          </a:p>
          <a:p>
            <a:pPr>
              <a:spcAft>
                <a:spcPts val="600"/>
              </a:spcAft>
            </a:pPr>
            <a:endParaRPr lang="pt-PT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7177">
              <a:spcAft>
                <a:spcPts val="6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 2- Congresso Nacional 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fevereiro</a:t>
            </a:r>
          </a:p>
          <a:p>
            <a:pPr marL="551484" indent="-21430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t-PT" sz="7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37177">
              <a:spcAft>
                <a:spcPts val="600"/>
              </a:spcAft>
            </a:pP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Fase 3 - </a:t>
            </a:r>
            <a:r>
              <a:rPr lang="pt-PT" sz="1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Síntese</a:t>
            </a:r>
            <a:r>
              <a:rPr lang="pt-PT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documento final – março/abril. Como fazer vida e comunicar?</a:t>
            </a:r>
          </a:p>
        </p:txBody>
      </p:sp>
      <p:sp>
        <p:nvSpPr>
          <p:cNvPr id="4" name="Google Shape;770;p11">
            <a:extLst>
              <a:ext uri="{FF2B5EF4-FFF2-40B4-BE49-F238E27FC236}">
                <a16:creationId xmlns:a16="http://schemas.microsoft.com/office/drawing/2014/main" id="{F5B9450D-35C2-4D5C-822D-598FAEE33CA3}"/>
              </a:ext>
            </a:extLst>
          </p:cNvPr>
          <p:cNvSpPr txBox="1">
            <a:spLocks/>
          </p:cNvSpPr>
          <p:nvPr/>
        </p:nvSpPr>
        <p:spPr>
          <a:xfrm>
            <a:off x="306705" y="190656"/>
            <a:ext cx="8121016" cy="547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pt-PT" sz="1800" b="1" dirty="0">
                <a:solidFill>
                  <a:srgbClr val="0070C0"/>
                </a:solidFill>
              </a:rPr>
              <a:t>Congresso Nacional ACEGE 2022</a:t>
            </a:r>
            <a:endParaRPr lang="pt-PT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28695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CE29"/>
      </a:accent1>
      <a:accent2>
        <a:srgbClr val="F2BF27"/>
      </a:accent2>
      <a:accent3>
        <a:srgbClr val="ED1C24"/>
      </a:accent3>
      <a:accent4>
        <a:srgbClr val="FFCE29"/>
      </a:accent4>
      <a:accent5>
        <a:srgbClr val="F2BF27"/>
      </a:accent5>
      <a:accent6>
        <a:srgbClr val="ED1C24"/>
      </a:accent6>
      <a:hlink>
        <a:srgbClr val="3F3F3F"/>
      </a:hlink>
      <a:folHlink>
        <a:srgbClr val="3F3F3F"/>
      </a:folHlink>
    </a:clrScheme>
    <a:fontScheme name="Default Font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9091</TotalTime>
  <Words>2308</Words>
  <Application>Microsoft Office PowerPoint</Application>
  <PresentationFormat>Apresentação no Ecrã (16:9)</PresentationFormat>
  <Paragraphs>224</Paragraphs>
  <Slides>16</Slides>
  <Notes>9</Notes>
  <HiddenSlides>1</HiddenSlides>
  <MMClips>0</MMClips>
  <ScaleCrop>false</ScaleCrop>
  <HeadingPairs>
    <vt:vector size="8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16</vt:i4>
      </vt:variant>
    </vt:vector>
  </HeadingPairs>
  <TitlesOfParts>
    <vt:vector size="22" baseType="lpstr">
      <vt:lpstr>맑은 고딕</vt:lpstr>
      <vt:lpstr>Arial</vt:lpstr>
      <vt:lpstr>Calibri</vt:lpstr>
      <vt:lpstr>Courier New</vt:lpstr>
      <vt:lpstr>Cover and End Slide Master</vt:lpstr>
      <vt:lpstr>Objeto da Shell do Packager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Enrique Shaw . Filme sobre vida - https://www.youtube.com/watch?v=UvrnLSycu7g&amp;t=144s  - https://www.youtube.com/watch?v=Y8r-GxbShNA   Ken Costa  https://www.youtube.com/watch?v=yruyGzI2IvM&amp;t=102s – viver com propósito    https://www.kencosta.com/wp-content/uploads/2020/02/HD2_LoRes.mp4 - chamados a agir   https://www.kencosta.com/wp-content/uploads/2020/02/Ep4_LR.mp4 - transformar a cultura do mundo +3 min  Girl Move  https://www.youtube.com/watch?v=ELLwQ7MQTgU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Catarina Alves</cp:lastModifiedBy>
  <cp:revision>190</cp:revision>
  <cp:lastPrinted>2020-10-28T17:48:46Z</cp:lastPrinted>
  <dcterms:created xsi:type="dcterms:W3CDTF">2016-12-05T23:26:54Z</dcterms:created>
  <dcterms:modified xsi:type="dcterms:W3CDTF">2021-10-04T13:52:39Z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ActionId">
    <vt:lpwstr>4dfc065f-c5c8-4e93-b081-8a3239fcca2e</vt:lpwstr>
  </property>
  <property fmtid="{D5CDD505-2E9C-101B-9397-08002B2CF9AE}" pid="3" name="MSIP_Label_9811530c-902c-4b75-8616-d6c82cd1332a_ContentBits">
    <vt:lpwstr>0</vt:lpwstr>
  </property>
  <property fmtid="{D5CDD505-2E9C-101B-9397-08002B2CF9AE}" pid="4" name="MSIP_Label_9811530c-902c-4b75-8616-d6c82cd1332a_Enabled">
    <vt:lpwstr>true</vt:lpwstr>
  </property>
  <property fmtid="{D5CDD505-2E9C-101B-9397-08002B2CF9AE}" pid="5" name="MSIP_Label_9811530c-902c-4b75-8616-d6c82cd1332a_Method">
    <vt:lpwstr>Standard</vt:lpwstr>
  </property>
  <property fmtid="{D5CDD505-2E9C-101B-9397-08002B2CF9AE}" pid="6" name="MSIP_Label_9811530c-902c-4b75-8616-d6c82cd1332a_Name">
    <vt:lpwstr>9811530c-902c-4b75-8616-d6c82cd1332a</vt:lpwstr>
  </property>
  <property fmtid="{D5CDD505-2E9C-101B-9397-08002B2CF9AE}" pid="7" name="MSIP_Label_9811530c-902c-4b75-8616-d6c82cd1332a_SetDate">
    <vt:lpwstr>2020-10-21T23:12:56Z</vt:lpwstr>
  </property>
  <property fmtid="{D5CDD505-2E9C-101B-9397-08002B2CF9AE}" pid="8" name="MSIP_Label_9811530c-902c-4b75-8616-d6c82cd1332a_SiteId">
    <vt:lpwstr>bf86fbdb-f8c2-440e-923c-05a60dc2bc9b</vt:lpwstr>
  </property>
  <property fmtid="{D5CDD505-2E9C-101B-9397-08002B2CF9AE}" pid="9" name="NXPowerLiteLastOptimized">
    <vt:lpwstr>5774446</vt:lpwstr>
  </property>
  <property fmtid="{D5CDD505-2E9C-101B-9397-08002B2CF9AE}" pid="10" name="NXPowerLiteSettings">
    <vt:lpwstr>C7000400038000</vt:lpwstr>
  </property>
  <property fmtid="{D5CDD505-2E9C-101B-9397-08002B2CF9AE}" pid="11" name="NXPowerLiteVersion">
    <vt:lpwstr>S9.0.1</vt:lpwstr>
  </property>
</Properties>
</file>